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58" r:id="rId3"/>
    <p:sldId id="257" r:id="rId4"/>
    <p:sldId id="260" r:id="rId5"/>
    <p:sldId id="261" r:id="rId6"/>
    <p:sldId id="262" r:id="rId7"/>
    <p:sldId id="263" r:id="rId8"/>
    <p:sldId id="264" r:id="rId9"/>
    <p:sldId id="265" r:id="rId10"/>
    <p:sldId id="267" r:id="rId11"/>
    <p:sldId id="268" r:id="rId12"/>
    <p:sldId id="266" r:id="rId13"/>
    <p:sldId id="269" r:id="rId14"/>
    <p:sldId id="270" r:id="rId15"/>
    <p:sldId id="271" r:id="rId16"/>
    <p:sldId id="272" r:id="rId17"/>
    <p:sldId id="273" r:id="rId18"/>
    <p:sldId id="274" r:id="rId19"/>
    <p:sldId id="276" r:id="rId20"/>
    <p:sldId id="277" r:id="rId21"/>
    <p:sldId id="278" r:id="rId22"/>
    <p:sldId id="279" r:id="rId23"/>
    <p:sldId id="280" r:id="rId24"/>
    <p:sldId id="281" r:id="rId25"/>
    <p:sldId id="282" r:id="rId26"/>
    <p:sldId id="284" r:id="rId27"/>
    <p:sldId id="285" r:id="rId28"/>
    <p:sldId id="289" r:id="rId29"/>
    <p:sldId id="287" r:id="rId30"/>
    <p:sldId id="288" r:id="rId31"/>
    <p:sldId id="286" r:id="rId32"/>
    <p:sldId id="290" r:id="rId33"/>
    <p:sldId id="291"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86"/>
    <p:restoredTop sz="78414"/>
  </p:normalViewPr>
  <p:slideViewPr>
    <p:cSldViewPr snapToGrid="0">
      <p:cViewPr>
        <p:scale>
          <a:sx n="124" d="100"/>
          <a:sy n="124"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4" Type="http://schemas.openxmlformats.org/officeDocument/2006/relationships/image" Target="../media/image2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svg"/><Relationship Id="rId1" Type="http://schemas.openxmlformats.org/officeDocument/2006/relationships/image" Target="../media/image24.png"/><Relationship Id="rId4" Type="http://schemas.openxmlformats.org/officeDocument/2006/relationships/image" Target="../media/image27.svg"/></Relationships>
</file>

<file path=ppt/diagrams/colors1.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0DE957-EB64-447E-804C-15FA91EC38E0}" type="doc">
      <dgm:prSet loTypeId="urn:microsoft.com/office/officeart/2018/5/layout/IconLeafLabelList" loCatId="icon" qsTypeId="urn:microsoft.com/office/officeart/2005/8/quickstyle/simple1" qsCatId="simple" csTypeId="urn:microsoft.com/office/officeart/2018/5/colors/Iconchunking_neutralbg_accent2_2" csCatId="accent2" phldr="1"/>
      <dgm:spPr/>
      <dgm:t>
        <a:bodyPr/>
        <a:lstStyle/>
        <a:p>
          <a:endParaRPr lang="en-US"/>
        </a:p>
      </dgm:t>
    </dgm:pt>
    <dgm:pt modelId="{3BC2942B-7B2A-4F3B-92B0-DD51F9C9C07B}">
      <dgm:prSet/>
      <dgm:spPr/>
      <dgm:t>
        <a:bodyPr/>
        <a:lstStyle/>
        <a:p>
          <a:pPr>
            <a:defRPr cap="all"/>
          </a:pPr>
          <a:r>
            <a:rPr lang="en-US"/>
            <a:t>Thank you </a:t>
          </a:r>
        </a:p>
      </dgm:t>
    </dgm:pt>
    <dgm:pt modelId="{52FD0483-5929-49DB-BB8D-91616CBEC75C}" type="parTrans" cxnId="{EAAF220D-046C-458E-8B82-C4C810FA9F68}">
      <dgm:prSet/>
      <dgm:spPr/>
      <dgm:t>
        <a:bodyPr/>
        <a:lstStyle/>
        <a:p>
          <a:endParaRPr lang="en-US"/>
        </a:p>
      </dgm:t>
    </dgm:pt>
    <dgm:pt modelId="{3DB2CFE2-2CCA-4998-A1AD-52913B62A6D5}" type="sibTrans" cxnId="{EAAF220D-046C-458E-8B82-C4C810FA9F68}">
      <dgm:prSet/>
      <dgm:spPr/>
      <dgm:t>
        <a:bodyPr/>
        <a:lstStyle/>
        <a:p>
          <a:endParaRPr lang="en-US"/>
        </a:p>
      </dgm:t>
    </dgm:pt>
    <dgm:pt modelId="{D7C8DDE9-BDA3-477E-8AE8-B4591887148D}">
      <dgm:prSet/>
      <dgm:spPr/>
      <dgm:t>
        <a:bodyPr/>
        <a:lstStyle/>
        <a:p>
          <a:pPr>
            <a:defRPr cap="all"/>
          </a:pPr>
          <a:r>
            <a:rPr lang="en-US"/>
            <a:t>Questions ?</a:t>
          </a:r>
        </a:p>
      </dgm:t>
    </dgm:pt>
    <dgm:pt modelId="{2E38998C-E40C-477A-8C15-F75AECB14D8F}" type="parTrans" cxnId="{9EA6C44B-54E1-4ACF-949D-D2ABF73C7F6D}">
      <dgm:prSet/>
      <dgm:spPr/>
      <dgm:t>
        <a:bodyPr/>
        <a:lstStyle/>
        <a:p>
          <a:endParaRPr lang="en-US"/>
        </a:p>
      </dgm:t>
    </dgm:pt>
    <dgm:pt modelId="{A14BA9F8-110C-44D2-95BE-CE6D3EC6805A}" type="sibTrans" cxnId="{9EA6C44B-54E1-4ACF-949D-D2ABF73C7F6D}">
      <dgm:prSet/>
      <dgm:spPr/>
      <dgm:t>
        <a:bodyPr/>
        <a:lstStyle/>
        <a:p>
          <a:endParaRPr lang="en-US"/>
        </a:p>
      </dgm:t>
    </dgm:pt>
    <dgm:pt modelId="{7BD26B04-9285-4591-906C-59308DA55472}" type="pres">
      <dgm:prSet presAssocID="{A30DE957-EB64-447E-804C-15FA91EC38E0}" presName="root" presStyleCnt="0">
        <dgm:presLayoutVars>
          <dgm:dir/>
          <dgm:resizeHandles val="exact"/>
        </dgm:presLayoutVars>
      </dgm:prSet>
      <dgm:spPr/>
    </dgm:pt>
    <dgm:pt modelId="{461C192C-AB03-447F-88CF-67DFF5CF7184}" type="pres">
      <dgm:prSet presAssocID="{3BC2942B-7B2A-4F3B-92B0-DD51F9C9C07B}" presName="compNode" presStyleCnt="0"/>
      <dgm:spPr/>
    </dgm:pt>
    <dgm:pt modelId="{5FE84980-BE06-47F4-A792-7302CC70D963}" type="pres">
      <dgm:prSet presAssocID="{3BC2942B-7B2A-4F3B-92B0-DD51F9C9C07B}" presName="iconBgRect" presStyleLbl="bgShp" presStyleIdx="0" presStyleCnt="2"/>
      <dgm:spPr>
        <a:prstGeom prst="round2DiagRect">
          <a:avLst>
            <a:gd name="adj1" fmla="val 29727"/>
            <a:gd name="adj2" fmla="val 0"/>
          </a:avLst>
        </a:prstGeom>
      </dgm:spPr>
    </dgm:pt>
    <dgm:pt modelId="{297E5C77-3A46-4FDA-86B1-E35CB5C324CD}" type="pres">
      <dgm:prSet presAssocID="{3BC2942B-7B2A-4F3B-92B0-DD51F9C9C07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miling Face with No Fill"/>
        </a:ext>
      </dgm:extLst>
    </dgm:pt>
    <dgm:pt modelId="{8AD27CC7-3AE9-4948-A026-63DDE2DDB0AB}" type="pres">
      <dgm:prSet presAssocID="{3BC2942B-7B2A-4F3B-92B0-DD51F9C9C07B}" presName="spaceRect" presStyleCnt="0"/>
      <dgm:spPr/>
    </dgm:pt>
    <dgm:pt modelId="{780CD5D0-6F3D-44BB-8722-F910B63E4265}" type="pres">
      <dgm:prSet presAssocID="{3BC2942B-7B2A-4F3B-92B0-DD51F9C9C07B}" presName="textRect" presStyleLbl="revTx" presStyleIdx="0" presStyleCnt="2">
        <dgm:presLayoutVars>
          <dgm:chMax val="1"/>
          <dgm:chPref val="1"/>
        </dgm:presLayoutVars>
      </dgm:prSet>
      <dgm:spPr/>
    </dgm:pt>
    <dgm:pt modelId="{F08AD672-C8D7-428D-B256-DE51C0FC31E6}" type="pres">
      <dgm:prSet presAssocID="{3DB2CFE2-2CCA-4998-A1AD-52913B62A6D5}" presName="sibTrans" presStyleCnt="0"/>
      <dgm:spPr/>
    </dgm:pt>
    <dgm:pt modelId="{53CECB50-EC88-499E-B869-C9A632DD86CB}" type="pres">
      <dgm:prSet presAssocID="{D7C8DDE9-BDA3-477E-8AE8-B4591887148D}" presName="compNode" presStyleCnt="0"/>
      <dgm:spPr/>
    </dgm:pt>
    <dgm:pt modelId="{4F2A88EE-858D-456F-85C1-459B6E6F62EC}" type="pres">
      <dgm:prSet presAssocID="{D7C8DDE9-BDA3-477E-8AE8-B4591887148D}" presName="iconBgRect" presStyleLbl="bgShp" presStyleIdx="1" presStyleCnt="2"/>
      <dgm:spPr>
        <a:prstGeom prst="round2DiagRect">
          <a:avLst>
            <a:gd name="adj1" fmla="val 29727"/>
            <a:gd name="adj2" fmla="val 0"/>
          </a:avLst>
        </a:prstGeom>
      </dgm:spPr>
    </dgm:pt>
    <dgm:pt modelId="{D0259A59-C26E-4AC1-97D6-77BE29FCA42A}" type="pres">
      <dgm:prSet presAssocID="{D7C8DDE9-BDA3-477E-8AE8-B4591887148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Question mark"/>
        </a:ext>
      </dgm:extLst>
    </dgm:pt>
    <dgm:pt modelId="{78A9DA9E-EA5E-4BB8-B446-DD19ED9AF97C}" type="pres">
      <dgm:prSet presAssocID="{D7C8DDE9-BDA3-477E-8AE8-B4591887148D}" presName="spaceRect" presStyleCnt="0"/>
      <dgm:spPr/>
    </dgm:pt>
    <dgm:pt modelId="{41395154-C6F8-462F-9EC6-97842DB9EDA7}" type="pres">
      <dgm:prSet presAssocID="{D7C8DDE9-BDA3-477E-8AE8-B4591887148D}" presName="textRect" presStyleLbl="revTx" presStyleIdx="1" presStyleCnt="2">
        <dgm:presLayoutVars>
          <dgm:chMax val="1"/>
          <dgm:chPref val="1"/>
        </dgm:presLayoutVars>
      </dgm:prSet>
      <dgm:spPr/>
    </dgm:pt>
  </dgm:ptLst>
  <dgm:cxnLst>
    <dgm:cxn modelId="{EAAF220D-046C-458E-8B82-C4C810FA9F68}" srcId="{A30DE957-EB64-447E-804C-15FA91EC38E0}" destId="{3BC2942B-7B2A-4F3B-92B0-DD51F9C9C07B}" srcOrd="0" destOrd="0" parTransId="{52FD0483-5929-49DB-BB8D-91616CBEC75C}" sibTransId="{3DB2CFE2-2CCA-4998-A1AD-52913B62A6D5}"/>
    <dgm:cxn modelId="{17419F41-3C28-442D-BF9E-4DD670D78DA6}" type="presOf" srcId="{A30DE957-EB64-447E-804C-15FA91EC38E0}" destId="{7BD26B04-9285-4591-906C-59308DA55472}" srcOrd="0" destOrd="0" presId="urn:microsoft.com/office/officeart/2018/5/layout/IconLeafLabelList"/>
    <dgm:cxn modelId="{9EA6C44B-54E1-4ACF-949D-D2ABF73C7F6D}" srcId="{A30DE957-EB64-447E-804C-15FA91EC38E0}" destId="{D7C8DDE9-BDA3-477E-8AE8-B4591887148D}" srcOrd="1" destOrd="0" parTransId="{2E38998C-E40C-477A-8C15-F75AECB14D8F}" sibTransId="{A14BA9F8-110C-44D2-95BE-CE6D3EC6805A}"/>
    <dgm:cxn modelId="{4CA9EC5F-5DD5-402B-B089-144815EBAF0D}" type="presOf" srcId="{D7C8DDE9-BDA3-477E-8AE8-B4591887148D}" destId="{41395154-C6F8-462F-9EC6-97842DB9EDA7}" srcOrd="0" destOrd="0" presId="urn:microsoft.com/office/officeart/2018/5/layout/IconLeafLabelList"/>
    <dgm:cxn modelId="{130504FD-F5FA-433C-AE90-9FA3A8854654}" type="presOf" srcId="{3BC2942B-7B2A-4F3B-92B0-DD51F9C9C07B}" destId="{780CD5D0-6F3D-44BB-8722-F910B63E4265}" srcOrd="0" destOrd="0" presId="urn:microsoft.com/office/officeart/2018/5/layout/IconLeafLabelList"/>
    <dgm:cxn modelId="{317E0D94-0CBE-489D-8D98-BD28212C47B7}" type="presParOf" srcId="{7BD26B04-9285-4591-906C-59308DA55472}" destId="{461C192C-AB03-447F-88CF-67DFF5CF7184}" srcOrd="0" destOrd="0" presId="urn:microsoft.com/office/officeart/2018/5/layout/IconLeafLabelList"/>
    <dgm:cxn modelId="{B2E51F60-7A65-4D74-A6C2-07C285CB91E1}" type="presParOf" srcId="{461C192C-AB03-447F-88CF-67DFF5CF7184}" destId="{5FE84980-BE06-47F4-A792-7302CC70D963}" srcOrd="0" destOrd="0" presId="urn:microsoft.com/office/officeart/2018/5/layout/IconLeafLabelList"/>
    <dgm:cxn modelId="{E0E98962-F2FB-4EC9-B01F-81DC6CF8AEB1}" type="presParOf" srcId="{461C192C-AB03-447F-88CF-67DFF5CF7184}" destId="{297E5C77-3A46-4FDA-86B1-E35CB5C324CD}" srcOrd="1" destOrd="0" presId="urn:microsoft.com/office/officeart/2018/5/layout/IconLeafLabelList"/>
    <dgm:cxn modelId="{B195401C-1ADF-4905-8F7E-3A058AFF339D}" type="presParOf" srcId="{461C192C-AB03-447F-88CF-67DFF5CF7184}" destId="{8AD27CC7-3AE9-4948-A026-63DDE2DDB0AB}" srcOrd="2" destOrd="0" presId="urn:microsoft.com/office/officeart/2018/5/layout/IconLeafLabelList"/>
    <dgm:cxn modelId="{C65F9E08-BA77-4185-9497-990414C32AEB}" type="presParOf" srcId="{461C192C-AB03-447F-88CF-67DFF5CF7184}" destId="{780CD5D0-6F3D-44BB-8722-F910B63E4265}" srcOrd="3" destOrd="0" presId="urn:microsoft.com/office/officeart/2018/5/layout/IconLeafLabelList"/>
    <dgm:cxn modelId="{11431071-5FA1-40CB-8E86-37A8923F4F1A}" type="presParOf" srcId="{7BD26B04-9285-4591-906C-59308DA55472}" destId="{F08AD672-C8D7-428D-B256-DE51C0FC31E6}" srcOrd="1" destOrd="0" presId="urn:microsoft.com/office/officeart/2018/5/layout/IconLeafLabelList"/>
    <dgm:cxn modelId="{1399C59B-D621-4468-A12E-EB905E845E9F}" type="presParOf" srcId="{7BD26B04-9285-4591-906C-59308DA55472}" destId="{53CECB50-EC88-499E-B869-C9A632DD86CB}" srcOrd="2" destOrd="0" presId="urn:microsoft.com/office/officeart/2018/5/layout/IconLeafLabelList"/>
    <dgm:cxn modelId="{6BDC2ECF-9E43-4705-BB20-6E288F6F4DD2}" type="presParOf" srcId="{53CECB50-EC88-499E-B869-C9A632DD86CB}" destId="{4F2A88EE-858D-456F-85C1-459B6E6F62EC}" srcOrd="0" destOrd="0" presId="urn:microsoft.com/office/officeart/2018/5/layout/IconLeafLabelList"/>
    <dgm:cxn modelId="{B2957A25-109D-4625-88B4-82602AD40C43}" type="presParOf" srcId="{53CECB50-EC88-499E-B869-C9A632DD86CB}" destId="{D0259A59-C26E-4AC1-97D6-77BE29FCA42A}" srcOrd="1" destOrd="0" presId="urn:microsoft.com/office/officeart/2018/5/layout/IconLeafLabelList"/>
    <dgm:cxn modelId="{F86EDAC7-4D38-4C91-A246-4A709B5F59C4}" type="presParOf" srcId="{53CECB50-EC88-499E-B869-C9A632DD86CB}" destId="{78A9DA9E-EA5E-4BB8-B446-DD19ED9AF97C}" srcOrd="2" destOrd="0" presId="urn:microsoft.com/office/officeart/2018/5/layout/IconLeafLabelList"/>
    <dgm:cxn modelId="{44D99883-F9A5-4609-A6CA-D3014BE1E290}" type="presParOf" srcId="{53CECB50-EC88-499E-B869-C9A632DD86CB}" destId="{41395154-C6F8-462F-9EC6-97842DB9EDA7}"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E84980-BE06-47F4-A792-7302CC70D963}">
      <dsp:nvSpPr>
        <dsp:cNvPr id="0" name=""/>
        <dsp:cNvSpPr/>
      </dsp:nvSpPr>
      <dsp:spPr>
        <a:xfrm>
          <a:off x="2428048" y="7450"/>
          <a:ext cx="1887187" cy="188718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7E5C77-3A46-4FDA-86B1-E35CB5C324CD}">
      <dsp:nvSpPr>
        <dsp:cNvPr id="0" name=""/>
        <dsp:cNvSpPr/>
      </dsp:nvSpPr>
      <dsp:spPr>
        <a:xfrm>
          <a:off x="2830235" y="409638"/>
          <a:ext cx="1082812" cy="10828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80CD5D0-6F3D-44BB-8722-F910B63E4265}">
      <dsp:nvSpPr>
        <dsp:cNvPr id="0" name=""/>
        <dsp:cNvSpPr/>
      </dsp:nvSpPr>
      <dsp:spPr>
        <a:xfrm>
          <a:off x="1824766" y="2482451"/>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a:t>Thank you </a:t>
          </a:r>
        </a:p>
      </dsp:txBody>
      <dsp:txXfrm>
        <a:off x="1824766" y="2482451"/>
        <a:ext cx="3093750" cy="720000"/>
      </dsp:txXfrm>
    </dsp:sp>
    <dsp:sp modelId="{4F2A88EE-858D-456F-85C1-459B6E6F62EC}">
      <dsp:nvSpPr>
        <dsp:cNvPr id="0" name=""/>
        <dsp:cNvSpPr/>
      </dsp:nvSpPr>
      <dsp:spPr>
        <a:xfrm>
          <a:off x="6063204" y="7450"/>
          <a:ext cx="1887187" cy="188718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0259A59-C26E-4AC1-97D6-77BE29FCA42A}">
      <dsp:nvSpPr>
        <dsp:cNvPr id="0" name=""/>
        <dsp:cNvSpPr/>
      </dsp:nvSpPr>
      <dsp:spPr>
        <a:xfrm>
          <a:off x="6465391" y="409638"/>
          <a:ext cx="1082812" cy="10828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1395154-C6F8-462F-9EC6-97842DB9EDA7}">
      <dsp:nvSpPr>
        <dsp:cNvPr id="0" name=""/>
        <dsp:cNvSpPr/>
      </dsp:nvSpPr>
      <dsp:spPr>
        <a:xfrm>
          <a:off x="5459923" y="2482451"/>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778000">
            <a:lnSpc>
              <a:spcPct val="90000"/>
            </a:lnSpc>
            <a:spcBef>
              <a:spcPct val="0"/>
            </a:spcBef>
            <a:spcAft>
              <a:spcPct val="35000"/>
            </a:spcAft>
            <a:buNone/>
            <a:defRPr cap="all"/>
          </a:pPr>
          <a:r>
            <a:rPr lang="en-US" sz="4000" kern="1200"/>
            <a:t>Questions ?</a:t>
          </a:r>
        </a:p>
      </dsp:txBody>
      <dsp:txXfrm>
        <a:off x="5459923" y="2482451"/>
        <a:ext cx="30937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png>
</file>

<file path=ppt/media/image27.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F0039D-2582-3246-B1FC-5479852B0910}" type="datetimeFigureOut">
              <a:rPr lang="en-US" smtClean="0"/>
              <a:t>6/14/25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9D0FF2-B2FB-CB45-A2AC-007DA8679B51}" type="slidenum">
              <a:rPr lang="en-US" smtClean="0"/>
              <a:t>‹#›</a:t>
            </a:fld>
            <a:endParaRPr lang="en-US"/>
          </a:p>
        </p:txBody>
      </p:sp>
    </p:spTree>
    <p:extLst>
      <p:ext uri="{BB962C8B-B14F-4D97-AF65-F5344CB8AC3E}">
        <p14:creationId xmlns:p14="http://schemas.microsoft.com/office/powerpoint/2010/main" val="3587165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The pancreas is responsible for most of the regulation in healthy individuals, releasing two different hormones: the insulin and the glucagon (see Fig. 1). However, for people with diabetes, this negative feedback loop is damaged. </a:t>
            </a:r>
          </a:p>
          <a:p>
            <a:r>
              <a:rPr lang="en-US" dirty="0"/>
              <a:t>stimuli = anything that disturbs the normal glucose level</a:t>
            </a:r>
          </a:p>
        </p:txBody>
      </p:sp>
      <p:sp>
        <p:nvSpPr>
          <p:cNvPr id="4" name="Slide Number Placeholder 3"/>
          <p:cNvSpPr>
            <a:spLocks noGrp="1"/>
          </p:cNvSpPr>
          <p:nvPr>
            <p:ph type="sldNum" sz="quarter" idx="5"/>
          </p:nvPr>
        </p:nvSpPr>
        <p:spPr/>
        <p:txBody>
          <a:bodyPr/>
          <a:lstStyle/>
          <a:p>
            <a:fld id="{7D9D0FF2-B2FB-CB45-A2AC-007DA8679B51}" type="slidenum">
              <a:rPr lang="en-US" smtClean="0"/>
              <a:t>2</a:t>
            </a:fld>
            <a:endParaRPr lang="en-US"/>
          </a:p>
        </p:txBody>
      </p:sp>
    </p:spTree>
    <p:extLst>
      <p:ext uri="{BB962C8B-B14F-4D97-AF65-F5344CB8AC3E}">
        <p14:creationId xmlns:p14="http://schemas.microsoft.com/office/powerpoint/2010/main" val="17791364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Line 4</a:t>
            </a:r>
            <a:r>
              <a:rPr lang="en-US" dirty="0"/>
              <a:t> smooths the predicted glucose values to reduce fake spikes and make the signal more realistic before checking if the model meets clinical safety criteria. This helps avoid penalizing the model for noisy behavior that doesn’t reflect real glucose patterns.</a:t>
            </a:r>
          </a:p>
          <a:p>
            <a:endParaRPr lang="en-US" dirty="0"/>
          </a:p>
          <a:p>
            <a:r>
              <a:rPr lang="en-US" dirty="0"/>
              <a:t>The new smoothed value is a mix of the current prediction and the previous smoothed value</a:t>
            </a:r>
          </a:p>
          <a:p>
            <a:endParaRPr lang="en-US" dirty="0"/>
          </a:p>
          <a:p>
            <a:r>
              <a:rPr lang="el-GR" b="1" dirty="0"/>
              <a:t>β </a:t>
            </a:r>
            <a:r>
              <a:rPr lang="en-US" b="1" dirty="0"/>
              <a:t>close to 1</a:t>
            </a:r>
            <a:r>
              <a:rPr lang="en-US" dirty="0"/>
              <a:t> = keep the prediction mostly as it is (less smoothing)</a:t>
            </a:r>
          </a:p>
          <a:p>
            <a:r>
              <a:rPr lang="el-GR" b="1" dirty="0"/>
              <a:t>β </a:t>
            </a:r>
            <a:r>
              <a:rPr lang="en-US" b="1" dirty="0"/>
              <a:t>small (e.g., 0.2)</a:t>
            </a:r>
            <a:r>
              <a:rPr lang="en-US" dirty="0"/>
              <a:t> = smooth it a lot more</a:t>
            </a:r>
          </a:p>
          <a:p>
            <a:endParaRPr lang="en-US" dirty="0"/>
          </a:p>
        </p:txBody>
      </p:sp>
      <p:sp>
        <p:nvSpPr>
          <p:cNvPr id="4" name="Slide Number Placeholder 3"/>
          <p:cNvSpPr>
            <a:spLocks noGrp="1"/>
          </p:cNvSpPr>
          <p:nvPr>
            <p:ph type="sldNum" sz="quarter" idx="5"/>
          </p:nvPr>
        </p:nvSpPr>
        <p:spPr/>
        <p:txBody>
          <a:bodyPr/>
          <a:lstStyle/>
          <a:p>
            <a:fld id="{7D9D0FF2-B2FB-CB45-A2AC-007DA8679B51}" type="slidenum">
              <a:rPr lang="en-US" smtClean="0"/>
              <a:t>26</a:t>
            </a:fld>
            <a:endParaRPr lang="en-US"/>
          </a:p>
        </p:txBody>
      </p:sp>
    </p:spTree>
    <p:extLst>
      <p:ext uri="{BB962C8B-B14F-4D97-AF65-F5344CB8AC3E}">
        <p14:creationId xmlns:p14="http://schemas.microsoft.com/office/powerpoint/2010/main" val="3341253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9D0FF2-B2FB-CB45-A2AC-007DA8679B51}" type="slidenum">
              <a:rPr lang="en-US" smtClean="0"/>
              <a:t>33</a:t>
            </a:fld>
            <a:endParaRPr lang="en-US"/>
          </a:p>
        </p:txBody>
      </p:sp>
    </p:spTree>
    <p:extLst>
      <p:ext uri="{BB962C8B-B14F-4D97-AF65-F5344CB8AC3E}">
        <p14:creationId xmlns:p14="http://schemas.microsoft.com/office/powerpoint/2010/main" val="1498237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uses the </a:t>
            </a:r>
            <a:r>
              <a:rPr lang="en-US" b="1" dirty="0" err="1"/>
              <a:t>gcMSE</a:t>
            </a:r>
            <a:r>
              <a:rPr lang="en-US" b="1" dirty="0"/>
              <a:t> loss function</a:t>
            </a:r>
            <a:r>
              <a:rPr lang="en-US" dirty="0"/>
              <a:t>, but it </a:t>
            </a:r>
            <a:r>
              <a:rPr lang="en-US" b="1" dirty="0"/>
              <a:t>adjusts its weights over time</a:t>
            </a:r>
            <a:r>
              <a:rPr lang="en-US" dirty="0"/>
              <a:t>.</a:t>
            </a:r>
          </a:p>
        </p:txBody>
      </p:sp>
      <p:sp>
        <p:nvSpPr>
          <p:cNvPr id="4" name="Slide Number Placeholder 3"/>
          <p:cNvSpPr>
            <a:spLocks noGrp="1"/>
          </p:cNvSpPr>
          <p:nvPr>
            <p:ph type="sldNum" sz="quarter" idx="5"/>
          </p:nvPr>
        </p:nvSpPr>
        <p:spPr/>
        <p:txBody>
          <a:bodyPr/>
          <a:lstStyle/>
          <a:p>
            <a:fld id="{7D9D0FF2-B2FB-CB45-A2AC-007DA8679B51}" type="slidenum">
              <a:rPr lang="en-US" smtClean="0"/>
              <a:t>5</a:t>
            </a:fld>
            <a:endParaRPr lang="en-US"/>
          </a:p>
        </p:txBody>
      </p:sp>
    </p:spTree>
    <p:extLst>
      <p:ext uri="{BB962C8B-B14F-4D97-AF65-F5344CB8AC3E}">
        <p14:creationId xmlns:p14="http://schemas.microsoft.com/office/powerpoint/2010/main" val="2955083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 Safe zones (mostly green dots):</a:t>
            </a:r>
          </a:p>
          <a:p>
            <a:r>
              <a:rPr lang="en-US" b="1" dirty="0"/>
              <a:t>Zone A</a:t>
            </a:r>
            <a:r>
              <a:rPr lang="en-US" dirty="0"/>
              <a:t>: Predicted "big drop", and it actually dropped a lot — ✅ Good</a:t>
            </a:r>
          </a:p>
          <a:p>
            <a:r>
              <a:rPr lang="en-US" b="1" dirty="0"/>
              <a:t>Zone B</a:t>
            </a:r>
            <a:r>
              <a:rPr lang="en-US" dirty="0"/>
              <a:t>: Small errors in trend — still safe</a:t>
            </a:r>
          </a:p>
          <a:p>
            <a:r>
              <a:rPr lang="en-US" b="1" dirty="0"/>
              <a:t>Zone C</a:t>
            </a:r>
            <a:r>
              <a:rPr lang="en-US" dirty="0"/>
              <a:t>: Slight over/underestimation — borderline safe (orange)</a:t>
            </a:r>
          </a:p>
          <a:p>
            <a:r>
              <a:rPr lang="en-US" b="1" dirty="0"/>
              <a:t>⚠️ Middle zones (some orange/red):</a:t>
            </a:r>
          </a:p>
          <a:p>
            <a:r>
              <a:rPr lang="en-US" b="1" dirty="0" err="1"/>
              <a:t>uC</a:t>
            </a:r>
            <a:r>
              <a:rPr lang="en-US" b="1" dirty="0"/>
              <a:t> (upper C)</a:t>
            </a:r>
            <a:r>
              <a:rPr lang="en-US" dirty="0"/>
              <a:t> and </a:t>
            </a:r>
            <a:r>
              <a:rPr lang="en-US" b="1" dirty="0" err="1"/>
              <a:t>lC</a:t>
            </a:r>
            <a:r>
              <a:rPr lang="en-US" b="1" dirty="0"/>
              <a:t> (lower C)</a:t>
            </a:r>
            <a:r>
              <a:rPr lang="en-US" dirty="0"/>
              <a:t>:</a:t>
            </a:r>
          </a:p>
          <a:p>
            <a:pPr lvl="1"/>
            <a:r>
              <a:rPr lang="en-US" dirty="0"/>
              <a:t>You predicted the trend going up/down </a:t>
            </a:r>
            <a:r>
              <a:rPr lang="en-US" b="1" dirty="0"/>
              <a:t>more than it really was</a:t>
            </a:r>
            <a:endParaRPr lang="en-US" dirty="0"/>
          </a:p>
          <a:p>
            <a:pPr lvl="1"/>
            <a:r>
              <a:rPr lang="en-US" dirty="0"/>
              <a:t>This could confuse the patient — e.g., looks like danger but isn’t</a:t>
            </a:r>
          </a:p>
          <a:p>
            <a:r>
              <a:rPr lang="en-US" b="1" dirty="0"/>
              <a:t>❌ Danger zones:</a:t>
            </a:r>
          </a:p>
          <a:p>
            <a:r>
              <a:rPr lang="en-US" b="1" dirty="0" err="1"/>
              <a:t>uD</a:t>
            </a:r>
            <a:r>
              <a:rPr lang="en-US" b="1" dirty="0"/>
              <a:t> / </a:t>
            </a:r>
            <a:r>
              <a:rPr lang="en-US" b="1" dirty="0" err="1"/>
              <a:t>uE</a:t>
            </a:r>
            <a:r>
              <a:rPr lang="en-US" dirty="0"/>
              <a:t> and </a:t>
            </a:r>
            <a:r>
              <a:rPr lang="en-US" b="1" dirty="0" err="1"/>
              <a:t>lD</a:t>
            </a:r>
            <a:r>
              <a:rPr lang="en-US" b="1" dirty="0"/>
              <a:t> / </a:t>
            </a:r>
            <a:r>
              <a:rPr lang="en-US" b="1" dirty="0" err="1"/>
              <a:t>lE</a:t>
            </a:r>
            <a:r>
              <a:rPr lang="en-US" dirty="0"/>
              <a:t> (upper/lower D or E zones):</a:t>
            </a:r>
          </a:p>
          <a:p>
            <a:pPr lvl="1"/>
            <a:r>
              <a:rPr lang="en-US" dirty="0"/>
              <a:t>These are the </a:t>
            </a:r>
            <a:r>
              <a:rPr lang="en-US" b="1" dirty="0"/>
              <a:t>worst zones</a:t>
            </a:r>
            <a:endParaRPr lang="en-US" dirty="0"/>
          </a:p>
          <a:p>
            <a:pPr lvl="1"/>
            <a:r>
              <a:rPr lang="en-US" dirty="0"/>
              <a:t>You predicted a completely wrong trend</a:t>
            </a:r>
          </a:p>
          <a:p>
            <a:r>
              <a:rPr lang="en-US" b="1" dirty="0"/>
              <a:t>Example:</a:t>
            </a:r>
          </a:p>
          <a:p>
            <a:r>
              <a:rPr lang="en-US" dirty="0"/>
              <a:t>Patient’s glucose is going down fast (real), but your model says it’s going up → ❌ This is </a:t>
            </a:r>
            <a:r>
              <a:rPr lang="en-US" b="1" dirty="0" err="1"/>
              <a:t>lE</a:t>
            </a:r>
            <a:r>
              <a:rPr lang="en-US" b="1" dirty="0"/>
              <a:t> zone</a:t>
            </a:r>
            <a:endParaRPr lang="en-US" dirty="0"/>
          </a:p>
          <a:p>
            <a:r>
              <a:rPr lang="en-US" dirty="0"/>
              <a:t>Patient’s glucose is rising fast, but your model says it’s dropping → ❌ </a:t>
            </a:r>
            <a:r>
              <a:rPr lang="en-US" b="1" dirty="0" err="1"/>
              <a:t>uE</a:t>
            </a:r>
            <a:r>
              <a:rPr lang="en-US" b="1" dirty="0"/>
              <a:t> zone</a:t>
            </a:r>
            <a:endParaRPr lang="en-US" dirty="0"/>
          </a:p>
          <a:p>
            <a:r>
              <a:rPr lang="en-US" dirty="0"/>
              <a:t>These are </a:t>
            </a:r>
            <a:r>
              <a:rPr lang="en-US" b="1" dirty="0"/>
              <a:t>very risky</a:t>
            </a:r>
            <a:r>
              <a:rPr lang="en-US" dirty="0"/>
              <a:t> because the patient might take the wrong action.</a:t>
            </a:r>
          </a:p>
          <a:p>
            <a:endParaRPr lang="en-US" dirty="0"/>
          </a:p>
        </p:txBody>
      </p:sp>
      <p:sp>
        <p:nvSpPr>
          <p:cNvPr id="4" name="Slide Number Placeholder 3"/>
          <p:cNvSpPr>
            <a:spLocks noGrp="1"/>
          </p:cNvSpPr>
          <p:nvPr>
            <p:ph type="sldNum" sz="quarter" idx="5"/>
          </p:nvPr>
        </p:nvSpPr>
        <p:spPr/>
        <p:txBody>
          <a:bodyPr/>
          <a:lstStyle/>
          <a:p>
            <a:fld id="{7D9D0FF2-B2FB-CB45-A2AC-007DA8679B51}" type="slidenum">
              <a:rPr lang="en-US" smtClean="0"/>
              <a:t>11</a:t>
            </a:fld>
            <a:endParaRPr lang="en-US"/>
          </a:p>
        </p:txBody>
      </p:sp>
    </p:spTree>
    <p:extLst>
      <p:ext uri="{BB962C8B-B14F-4D97-AF65-F5344CB8AC3E}">
        <p14:creationId xmlns:p14="http://schemas.microsoft.com/office/powerpoint/2010/main" val="3181958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hypoglycemia region, a </a:t>
            </a:r>
            <a:r>
              <a:rPr lang="en-US" b="1" dirty="0" err="1"/>
              <a:t>lE</a:t>
            </a:r>
            <a:r>
              <a:rPr lang="en-US" b="1" dirty="0"/>
              <a:t> score in R-EGA</a:t>
            </a:r>
            <a:r>
              <a:rPr lang="en-US" dirty="0"/>
              <a:t> (predicting a drop when it’s actually rising) is treated as a </a:t>
            </a:r>
            <a:r>
              <a:rPr lang="en-US" b="1" dirty="0"/>
              <a:t>benign error</a:t>
            </a:r>
            <a:r>
              <a:rPr lang="en-US" dirty="0"/>
              <a:t> if the value prediction (P-EGA) was accurate (zone A).</a:t>
            </a:r>
          </a:p>
          <a:p>
            <a:r>
              <a:rPr lang="en-US" dirty="0"/>
              <a:t>Why?</a:t>
            </a:r>
          </a:p>
          <a:p>
            <a:r>
              <a:rPr lang="en-US" dirty="0"/>
              <a:t>Because if the model </a:t>
            </a:r>
            <a:r>
              <a:rPr lang="en-US" b="1" dirty="0"/>
              <a:t>over-warns</a:t>
            </a:r>
            <a:r>
              <a:rPr lang="en-US" dirty="0"/>
              <a:t> about low sugar, the patient might eat something — not ideal, but not deadly.</a:t>
            </a:r>
          </a:p>
          <a:p>
            <a:r>
              <a:rPr lang="en-US" dirty="0"/>
              <a:t>But:</a:t>
            </a:r>
          </a:p>
          <a:p>
            <a:r>
              <a:rPr lang="en-US" b="1" dirty="0" err="1"/>
              <a:t>uE</a:t>
            </a:r>
            <a:r>
              <a:rPr lang="en-US" b="1" dirty="0"/>
              <a:t> or </a:t>
            </a:r>
            <a:r>
              <a:rPr lang="en-US" b="1" dirty="0" err="1"/>
              <a:t>uD</a:t>
            </a:r>
            <a:r>
              <a:rPr lang="en-US" b="1" dirty="0"/>
              <a:t> errors in hypoglycemia are dangerous</a:t>
            </a:r>
            <a:r>
              <a:rPr lang="en-US" dirty="0"/>
              <a:t>, because they miss the fact that glucose is crashing — and that could lead to </a:t>
            </a:r>
            <a:r>
              <a:rPr lang="en-US" b="1" dirty="0"/>
              <a:t>coma or death</a:t>
            </a:r>
            <a:r>
              <a:rPr lang="en-US" dirty="0"/>
              <a:t>.</a:t>
            </a:r>
          </a:p>
          <a:p>
            <a:endParaRPr lang="en-US" dirty="0"/>
          </a:p>
          <a:p>
            <a:r>
              <a:rPr lang="en-US" dirty="0"/>
              <a:t>In the </a:t>
            </a:r>
            <a:r>
              <a:rPr lang="en-US" b="1" dirty="0"/>
              <a:t>hypoglycemia region</a:t>
            </a:r>
            <a:r>
              <a:rPr lang="en-US" dirty="0"/>
              <a:t>, even </a:t>
            </a:r>
            <a:r>
              <a:rPr lang="en-US" b="1" dirty="0"/>
              <a:t>C-level mistakes</a:t>
            </a:r>
            <a:r>
              <a:rPr lang="en-US" dirty="0"/>
              <a:t> are treated </a:t>
            </a:r>
            <a:r>
              <a:rPr lang="en-US" b="1" dirty="0"/>
              <a:t>just as seriously</a:t>
            </a:r>
            <a:r>
              <a:rPr lang="en-US" dirty="0"/>
              <a:t> as D or E</a:t>
            </a:r>
          </a:p>
          <a:p>
            <a:endParaRPr lang="en-US" dirty="0"/>
          </a:p>
          <a:p>
            <a:r>
              <a:rPr lang="en-US" dirty="0"/>
              <a:t>The table treats </a:t>
            </a:r>
            <a:r>
              <a:rPr lang="en-US" b="1" dirty="0"/>
              <a:t>hypoglycemia</a:t>
            </a:r>
            <a:r>
              <a:rPr lang="en-US" dirty="0"/>
              <a:t>, </a:t>
            </a:r>
            <a:r>
              <a:rPr lang="en-US" b="1" dirty="0"/>
              <a:t>euglycemia</a:t>
            </a:r>
            <a:r>
              <a:rPr lang="en-US" dirty="0"/>
              <a:t>, and </a:t>
            </a:r>
            <a:r>
              <a:rPr lang="en-US" b="1" dirty="0"/>
              <a:t>hyperglycemia</a:t>
            </a:r>
            <a:r>
              <a:rPr lang="en-US" dirty="0"/>
              <a:t> </a:t>
            </a:r>
            <a:r>
              <a:rPr lang="en-US" b="1" dirty="0"/>
              <a:t>differently</a:t>
            </a:r>
            <a:endParaRPr lang="en-US" dirty="0"/>
          </a:p>
        </p:txBody>
      </p:sp>
      <p:sp>
        <p:nvSpPr>
          <p:cNvPr id="4" name="Slide Number Placeholder 3"/>
          <p:cNvSpPr>
            <a:spLocks noGrp="1"/>
          </p:cNvSpPr>
          <p:nvPr>
            <p:ph type="sldNum" sz="quarter" idx="5"/>
          </p:nvPr>
        </p:nvSpPr>
        <p:spPr/>
        <p:txBody>
          <a:bodyPr/>
          <a:lstStyle/>
          <a:p>
            <a:fld id="{7D9D0FF2-B2FB-CB45-A2AC-007DA8679B51}" type="slidenum">
              <a:rPr lang="en-US" smtClean="0"/>
              <a:t>13</a:t>
            </a:fld>
            <a:endParaRPr lang="en-US"/>
          </a:p>
        </p:txBody>
      </p:sp>
    </p:spTree>
    <p:extLst>
      <p:ext uri="{BB962C8B-B14F-4D97-AF65-F5344CB8AC3E}">
        <p14:creationId xmlns:p14="http://schemas.microsoft.com/office/powerpoint/2010/main" val="3215957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architecture is a </a:t>
            </a:r>
            <a:r>
              <a:rPr lang="en-US" b="1" dirty="0"/>
              <a:t>sequence-to-two-point predictor</a:t>
            </a:r>
            <a:r>
              <a:rPr lang="en-US" dirty="0"/>
              <a:t>: it looks at a past window of data and predicts glucose at </a:t>
            </a:r>
            <a:r>
              <a:rPr lang="en-US" b="1" dirty="0"/>
              <a:t>two future time points</a:t>
            </a:r>
            <a:r>
              <a:rPr lang="en-US" dirty="0"/>
              <a:t>. This allows training with the </a:t>
            </a:r>
            <a:r>
              <a:rPr lang="en-US" b="1" dirty="0" err="1"/>
              <a:t>cMSE</a:t>
            </a:r>
            <a:r>
              <a:rPr lang="en-US" b="1" dirty="0"/>
              <a:t> loss</a:t>
            </a:r>
            <a:r>
              <a:rPr lang="en-US" dirty="0"/>
              <a:t>, which improves both </a:t>
            </a:r>
            <a:r>
              <a:rPr lang="en-US" b="1" dirty="0"/>
              <a:t>accuracy and trend prediction</a:t>
            </a:r>
            <a:r>
              <a:rPr lang="en-US" dirty="0"/>
              <a:t>.</a:t>
            </a:r>
          </a:p>
        </p:txBody>
      </p:sp>
      <p:sp>
        <p:nvSpPr>
          <p:cNvPr id="4" name="Slide Number Placeholder 3"/>
          <p:cNvSpPr>
            <a:spLocks noGrp="1"/>
          </p:cNvSpPr>
          <p:nvPr>
            <p:ph type="sldNum" sz="quarter" idx="5"/>
          </p:nvPr>
        </p:nvSpPr>
        <p:spPr/>
        <p:txBody>
          <a:bodyPr/>
          <a:lstStyle/>
          <a:p>
            <a:fld id="{7D9D0FF2-B2FB-CB45-A2AC-007DA8679B51}" type="slidenum">
              <a:rPr lang="en-US" smtClean="0"/>
              <a:t>17</a:t>
            </a:fld>
            <a:endParaRPr lang="en-US"/>
          </a:p>
        </p:txBody>
      </p:sp>
    </p:spTree>
    <p:extLst>
      <p:ext uri="{BB962C8B-B14F-4D97-AF65-F5344CB8AC3E}">
        <p14:creationId xmlns:p14="http://schemas.microsoft.com/office/powerpoint/2010/main" val="13449189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 is a constant called the </a:t>
            </a:r>
            <a:r>
              <a:rPr lang="en-US" b="1" dirty="0"/>
              <a:t>coherence factor</a:t>
            </a:r>
            <a:r>
              <a:rPr lang="en-US" dirty="0"/>
              <a:t>. It controls how much the model should care about predicting the </a:t>
            </a:r>
            <a:r>
              <a:rPr lang="en-US" b="1" dirty="0"/>
              <a:t>trend</a:t>
            </a:r>
            <a:endParaRPr lang="en-US" dirty="0"/>
          </a:p>
        </p:txBody>
      </p:sp>
      <p:sp>
        <p:nvSpPr>
          <p:cNvPr id="4" name="Slide Number Placeholder 3"/>
          <p:cNvSpPr>
            <a:spLocks noGrp="1"/>
          </p:cNvSpPr>
          <p:nvPr>
            <p:ph type="sldNum" sz="quarter" idx="5"/>
          </p:nvPr>
        </p:nvSpPr>
        <p:spPr/>
        <p:txBody>
          <a:bodyPr/>
          <a:lstStyle/>
          <a:p>
            <a:fld id="{7D9D0FF2-B2FB-CB45-A2AC-007DA8679B51}" type="slidenum">
              <a:rPr lang="en-US" smtClean="0"/>
              <a:t>19</a:t>
            </a:fld>
            <a:endParaRPr lang="en-US"/>
          </a:p>
        </p:txBody>
      </p:sp>
    </p:spTree>
    <p:extLst>
      <p:ext uri="{BB962C8B-B14F-4D97-AF65-F5344CB8AC3E}">
        <p14:creationId xmlns:p14="http://schemas.microsoft.com/office/powerpoint/2010/main" val="1158441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in zone A or B</a:t>
            </a:r>
          </a:p>
          <a:p>
            <a:r>
              <a:rPr lang="en-US" dirty="0"/>
              <a:t>if in </a:t>
            </a:r>
            <a:r>
              <a:rPr lang="en-US" dirty="0" err="1"/>
              <a:t>PuD</a:t>
            </a:r>
            <a:r>
              <a:rPr lang="en-US" dirty="0"/>
              <a:t> or </a:t>
            </a:r>
            <a:r>
              <a:rPr lang="en-US" dirty="0" err="1"/>
              <a:t>PuE</a:t>
            </a:r>
            <a:endParaRPr lang="en-US" dirty="0"/>
          </a:p>
          <a:p>
            <a:r>
              <a:rPr lang="en-US" dirty="0"/>
              <a:t>otherwise​</a:t>
            </a:r>
          </a:p>
          <a:p>
            <a:endParaRPr lang="en-US" dirty="0"/>
          </a:p>
          <a:p>
            <a:r>
              <a:rPr lang="en-US" b="1" dirty="0" err="1"/>
              <a:t>pabp</a:t>
            </a:r>
            <a:r>
              <a:rPr lang="en-US" b="1" dirty="0"/>
              <a:t>_{ab}</a:t>
            </a:r>
            <a:r>
              <a:rPr lang="en-US" b="1" dirty="0" err="1"/>
              <a:t>pab</a:t>
            </a:r>
            <a:r>
              <a:rPr lang="en-US" b="1" dirty="0"/>
              <a:t>​</a:t>
            </a:r>
            <a:r>
              <a:rPr lang="en-US" dirty="0"/>
              <a:t> — weight for predictions in P-EGA zones A and B (safe zones)</a:t>
            </a:r>
            <a:br>
              <a:rPr lang="en-US" dirty="0"/>
            </a:br>
            <a:r>
              <a:rPr lang="en-US" dirty="0"/>
              <a:t>✅ </a:t>
            </a:r>
            <a:r>
              <a:rPr lang="en-US" b="1" dirty="0"/>
              <a:t>This is the one PICA adjusts over time</a:t>
            </a:r>
            <a:r>
              <a:rPr lang="en-US" dirty="0"/>
              <a:t> to reduce focus on easy/safe predictions.</a:t>
            </a:r>
          </a:p>
          <a:p>
            <a:r>
              <a:rPr lang="en-US" b="1" dirty="0" err="1"/>
              <a:t>phypop</a:t>
            </a:r>
            <a:r>
              <a:rPr lang="en-US" b="1" dirty="0"/>
              <a:t>_{hypo}</a:t>
            </a:r>
            <a:r>
              <a:rPr lang="en-US" b="1" dirty="0" err="1"/>
              <a:t>phypo</a:t>
            </a:r>
            <a:r>
              <a:rPr lang="en-US" b="1" dirty="0"/>
              <a:t>​</a:t>
            </a:r>
            <a:r>
              <a:rPr lang="en-US" dirty="0"/>
              <a:t> — extra weight for </a:t>
            </a:r>
            <a:r>
              <a:rPr lang="en-US" b="1" dirty="0"/>
              <a:t>hypoglycemia regions</a:t>
            </a:r>
            <a:r>
              <a:rPr lang="en-US" dirty="0"/>
              <a:t> (</a:t>
            </a:r>
            <a:r>
              <a:rPr lang="en-US" dirty="0" err="1"/>
              <a:t>PuD</a:t>
            </a:r>
            <a:r>
              <a:rPr lang="en-US" dirty="0"/>
              <a:t>, </a:t>
            </a:r>
            <a:r>
              <a:rPr lang="en-US" dirty="0" err="1"/>
              <a:t>PuE</a:t>
            </a:r>
            <a:r>
              <a:rPr lang="en-US" dirty="0"/>
              <a:t>)</a:t>
            </a:r>
            <a:br>
              <a:rPr lang="en-US" dirty="0"/>
            </a:br>
            <a:r>
              <a:rPr lang="en-US" dirty="0"/>
              <a:t>🔒 This stays </a:t>
            </a:r>
            <a:r>
              <a:rPr lang="en-US" b="1" dirty="0"/>
              <a:t>fixed</a:t>
            </a:r>
            <a:r>
              <a:rPr lang="en-US" dirty="0"/>
              <a:t> in PICA (set manually, e.g., 10) to emphasize hypoglycemia throughout training.</a:t>
            </a:r>
          </a:p>
          <a:p>
            <a:r>
              <a:rPr lang="en-US" b="1" dirty="0"/>
              <a:t>ccc</a:t>
            </a:r>
            <a:r>
              <a:rPr lang="en-US" dirty="0"/>
              <a:t> — coherence factor: controls the balance between </a:t>
            </a:r>
            <a:r>
              <a:rPr lang="en-US" b="1" dirty="0"/>
              <a:t>value error</a:t>
            </a:r>
            <a:r>
              <a:rPr lang="en-US" dirty="0"/>
              <a:t> and </a:t>
            </a:r>
            <a:r>
              <a:rPr lang="en-US" b="1" dirty="0"/>
              <a:t>trend error</a:t>
            </a:r>
            <a:br>
              <a:rPr lang="en-US" dirty="0"/>
            </a:br>
            <a:r>
              <a:rPr lang="en-US" dirty="0"/>
              <a:t>🔒 Also stays </a:t>
            </a:r>
            <a:r>
              <a:rPr lang="en-US" b="1" dirty="0"/>
              <a:t>fixed</a:t>
            </a:r>
            <a:r>
              <a:rPr lang="en-US" dirty="0"/>
              <a:t> in PICA (e.g., c = 2 or 8 depending on the dataset)</a:t>
            </a:r>
          </a:p>
          <a:p>
            <a:endParaRPr lang="en-US" dirty="0"/>
          </a:p>
        </p:txBody>
      </p:sp>
      <p:sp>
        <p:nvSpPr>
          <p:cNvPr id="4" name="Slide Number Placeholder 3"/>
          <p:cNvSpPr>
            <a:spLocks noGrp="1"/>
          </p:cNvSpPr>
          <p:nvPr>
            <p:ph type="sldNum" sz="quarter" idx="5"/>
          </p:nvPr>
        </p:nvSpPr>
        <p:spPr/>
        <p:txBody>
          <a:bodyPr/>
          <a:lstStyle/>
          <a:p>
            <a:fld id="{7D9D0FF2-B2FB-CB45-A2AC-007DA8679B51}" type="slidenum">
              <a:rPr lang="en-US" smtClean="0"/>
              <a:t>23</a:t>
            </a:fld>
            <a:endParaRPr lang="en-US"/>
          </a:p>
        </p:txBody>
      </p:sp>
    </p:spTree>
    <p:extLst>
      <p:ext uri="{BB962C8B-B14F-4D97-AF65-F5344CB8AC3E}">
        <p14:creationId xmlns:p14="http://schemas.microsoft.com/office/powerpoint/2010/main" val="2308937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a:t>
            </a:r>
            <a:r>
              <a:rPr lang="en-US" dirty="0" err="1"/>
              <a:t>gcMSE</a:t>
            </a:r>
            <a:r>
              <a:rPr lang="en-US" dirty="0"/>
              <a:t> loss introduces two competing goals: accuracy and clinical safety. This makes the training process a multi-objective optimization problem.</a:t>
            </a:r>
          </a:p>
          <a:p>
            <a:r>
              <a:rPr lang="en-US" dirty="0"/>
              <a:t>In such problems, you don’t find a single perfect solution — instead, you get a set of </a:t>
            </a:r>
            <a:r>
              <a:rPr lang="en-US" b="1" dirty="0"/>
              <a:t>Pareto-optimal solutions</a:t>
            </a:r>
            <a:r>
              <a:rPr lang="en-US" dirty="0"/>
              <a:t>, where improving one goal would hurt the other. The final model is selected by choosing the right balance based on medical priorities.</a:t>
            </a:r>
          </a:p>
          <a:p>
            <a:endParaRPr lang="en-US" dirty="0"/>
          </a:p>
          <a:p>
            <a:pPr>
              <a:buNone/>
            </a:pPr>
            <a:r>
              <a:rPr lang="en-US" b="1" dirty="0"/>
              <a:t>Clinical thresholds (like 95% AP, &lt;1% EP):</a:t>
            </a:r>
          </a:p>
          <a:p>
            <a:pPr>
              <a:buNone/>
            </a:pPr>
            <a:r>
              <a:rPr lang="en-US" dirty="0"/>
              <a:t>These thresholds are </a:t>
            </a:r>
            <a:r>
              <a:rPr lang="en-US" b="1" dirty="0"/>
              <a:t>not zones</a:t>
            </a:r>
            <a:r>
              <a:rPr lang="en-US" dirty="0"/>
              <a:t>, but </a:t>
            </a:r>
            <a:r>
              <a:rPr lang="en-US" b="1" dirty="0"/>
              <a:t>rules</a:t>
            </a:r>
            <a:r>
              <a:rPr lang="en-US" dirty="0"/>
              <a:t> you create based on CG-EGA </a:t>
            </a:r>
            <a:r>
              <a:rPr lang="en-US" b="1" dirty="0"/>
              <a:t>output labels</a:t>
            </a:r>
            <a:r>
              <a:rPr lang="en-US" dirty="0"/>
              <a:t>:</a:t>
            </a:r>
          </a:p>
          <a:p>
            <a:pPr>
              <a:buFont typeface="Arial" panose="020B0604020202020204" pitchFamily="34" charset="0"/>
              <a:buChar char="•"/>
            </a:pPr>
            <a:r>
              <a:rPr lang="en-US" dirty="0"/>
              <a:t>“At least 95% of predictions should be AP” = 95% of your predictions must be </a:t>
            </a:r>
            <a:r>
              <a:rPr lang="en-US" b="1" dirty="0"/>
              <a:t>clinically safe</a:t>
            </a:r>
            <a:endParaRPr lang="en-US" dirty="0"/>
          </a:p>
          <a:p>
            <a:pPr>
              <a:buFont typeface="Arial" panose="020B0604020202020204" pitchFamily="34" charset="0"/>
              <a:buChar char="•"/>
            </a:pPr>
            <a:r>
              <a:rPr lang="en-US" dirty="0"/>
              <a:t>“Less than 1% should be EP” = model must avoid </a:t>
            </a:r>
            <a:r>
              <a:rPr lang="en-US" b="1" dirty="0"/>
              <a:t>dangerous errors</a:t>
            </a:r>
            <a:endParaRPr lang="en-US" dirty="0"/>
          </a:p>
          <a:p>
            <a:r>
              <a:rPr lang="en-US" dirty="0"/>
              <a:t>This is how PICA knows whether your model is </a:t>
            </a:r>
            <a:r>
              <a:rPr lang="en-US" b="1" dirty="0"/>
              <a:t>clinically acceptable</a:t>
            </a:r>
          </a:p>
          <a:p>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PICA</a:t>
            </a:r>
            <a:r>
              <a:rPr lang="en-US" dirty="0"/>
              <a:t> gradually shifts a model from high accuracy to higher clinical safety, and stops as soon as it finds a model that is both </a:t>
            </a:r>
            <a:r>
              <a:rPr lang="en-US" b="1" dirty="0"/>
              <a:t>good enough clinically</a:t>
            </a:r>
            <a:r>
              <a:rPr lang="en-US" dirty="0"/>
              <a:t> and </a:t>
            </a:r>
            <a:r>
              <a:rPr lang="en-US" b="1" dirty="0"/>
              <a:t>better than a naive guess</a:t>
            </a:r>
            <a:r>
              <a:rPr lang="en-US" dirty="0"/>
              <a:t>.</a:t>
            </a:r>
          </a:p>
          <a:p>
            <a:endParaRPr lang="en-US" b="1" dirty="0"/>
          </a:p>
          <a:p>
            <a:endParaRPr lang="en-US" b="1" dirty="0"/>
          </a:p>
          <a:p>
            <a:endParaRPr lang="en-US" dirty="0"/>
          </a:p>
        </p:txBody>
      </p:sp>
      <p:sp>
        <p:nvSpPr>
          <p:cNvPr id="4" name="Slide Number Placeholder 3"/>
          <p:cNvSpPr>
            <a:spLocks noGrp="1"/>
          </p:cNvSpPr>
          <p:nvPr>
            <p:ph type="sldNum" sz="quarter" idx="5"/>
          </p:nvPr>
        </p:nvSpPr>
        <p:spPr/>
        <p:txBody>
          <a:bodyPr/>
          <a:lstStyle/>
          <a:p>
            <a:fld id="{7D9D0FF2-B2FB-CB45-A2AC-007DA8679B51}" type="slidenum">
              <a:rPr lang="en-US" smtClean="0"/>
              <a:t>24</a:t>
            </a:fld>
            <a:endParaRPr lang="en-US"/>
          </a:p>
        </p:txBody>
      </p:sp>
    </p:spTree>
    <p:extLst>
      <p:ext uri="{BB962C8B-B14F-4D97-AF65-F5344CB8AC3E}">
        <p14:creationId xmlns:p14="http://schemas.microsoft.com/office/powerpoint/2010/main" val="1463250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2-Train the initial model M₀ using MSE loss (pure accuracy — no clinical focus).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3-</a:t>
            </a:r>
            <a:r>
              <a:rPr lang="en-US" sz="1200" dirty="0">
                <a:solidFill>
                  <a:schemeClr val="tx1">
                    <a:lumMod val="50000"/>
                    <a:lumOff val="50000"/>
                  </a:schemeClr>
                </a:solidFill>
              </a:rPr>
              <a:t>Use model M₀ to make predictions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4-</a:t>
            </a:r>
            <a:r>
              <a:rPr lang="en-US" sz="1200" dirty="0">
                <a:solidFill>
                  <a:schemeClr val="tx1">
                    <a:lumMod val="50000"/>
                    <a:lumOff val="50000"/>
                  </a:schemeClr>
                </a:solidFill>
              </a:rPr>
              <a:t>Apply exponential smoothing to reduce sharp noise in predictions</a:t>
            </a:r>
          </a:p>
          <a:p>
            <a:r>
              <a:rPr lang="en-US" sz="1200" dirty="0"/>
              <a:t>5-</a:t>
            </a:r>
            <a:r>
              <a:rPr lang="en-US" sz="1200" dirty="0">
                <a:solidFill>
                  <a:schemeClr val="tx1">
                    <a:lumMod val="50000"/>
                    <a:lumOff val="50000"/>
                  </a:schemeClr>
                </a:solidFill>
              </a:rPr>
              <a:t>Only keep training if:</a:t>
            </a:r>
          </a:p>
          <a:p>
            <a:r>
              <a:rPr lang="en-US" sz="1200" dirty="0">
                <a:solidFill>
                  <a:schemeClr val="tx1">
                    <a:lumMod val="50000"/>
                    <a:lumOff val="50000"/>
                  </a:schemeClr>
                </a:solidFill>
              </a:rPr>
              <a:t>The model doesn’t meet the clinical rule yet</a:t>
            </a:r>
          </a:p>
          <a:p>
            <a:r>
              <a:rPr lang="en-US" sz="1200" dirty="0">
                <a:solidFill>
                  <a:schemeClr val="tx1">
                    <a:lumMod val="50000"/>
                    <a:lumOff val="50000"/>
                  </a:schemeClr>
                </a:solidFill>
              </a:rPr>
              <a:t>And it is still better than a naive model (MASE &lt; 1)</a:t>
            </a:r>
          </a:p>
          <a:p>
            <a:r>
              <a:rPr lang="en-US" sz="1200" dirty="0">
                <a:solidFill>
                  <a:schemeClr val="tx1">
                    <a:lumMod val="50000"/>
                    <a:lumOff val="50000"/>
                  </a:schemeClr>
                </a:solidFill>
              </a:rPr>
              <a:t>7-</a:t>
            </a:r>
            <a:r>
              <a:rPr lang="en-US" sz="1200" dirty="0"/>
              <a:t>Create a new loss function:</a:t>
            </a:r>
          </a:p>
          <a:p>
            <a:r>
              <a:rPr lang="en-US" sz="1200" dirty="0"/>
              <a:t>Use </a:t>
            </a:r>
            <a:r>
              <a:rPr lang="en-US" sz="1200" dirty="0" err="1"/>
              <a:t>gcMSE</a:t>
            </a:r>
            <a:r>
              <a:rPr lang="en-US" sz="1200" dirty="0"/>
              <a:t> (which includes clinical focus)</a:t>
            </a:r>
          </a:p>
          <a:p>
            <a:r>
              <a:rPr lang="en-US" sz="1200" dirty="0"/>
              <a:t>Set </a:t>
            </a:r>
            <a:r>
              <a:rPr lang="en-US" sz="1200" dirty="0" err="1"/>
              <a:t>Pab</a:t>
            </a:r>
            <a:r>
              <a:rPr lang="en-US" sz="1200" dirty="0"/>
              <a:t>=</a:t>
            </a:r>
            <a:r>
              <a:rPr lang="el-GR" sz="1200" dirty="0"/>
              <a:t>α</a:t>
            </a:r>
            <a:r>
              <a:rPr lang="en-US" sz="1200" dirty="0"/>
              <a:t>^i−1→ this makes the model care less about accuracy and more about clinical safety with each step (</a:t>
            </a:r>
            <a:r>
              <a:rPr lang="el-GR" dirty="0"/>
              <a:t>α </a:t>
            </a:r>
            <a:r>
              <a:rPr lang="en-US" dirty="0"/>
              <a:t>is a number between 0 and 1 )</a:t>
            </a:r>
            <a:endParaRPr lang="en-US" sz="1200" dirty="0">
              <a:solidFill>
                <a:schemeClr val="tx1">
                  <a:lumMod val="50000"/>
                  <a:lumOff val="50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50000"/>
                    <a:lumOff val="50000"/>
                  </a:schemeClr>
                </a:solidFill>
              </a:rPr>
              <a:t>8-Fine-tune the original model </a:t>
            </a:r>
            <a:r>
              <a:rPr lang="en-US" sz="1200" dirty="0" err="1">
                <a:solidFill>
                  <a:schemeClr val="tx1">
                    <a:lumMod val="50000"/>
                    <a:lumOff val="50000"/>
                  </a:schemeClr>
                </a:solidFill>
              </a:rPr>
              <a:t>M₀using</a:t>
            </a:r>
            <a:r>
              <a:rPr lang="en-US" sz="1200" dirty="0">
                <a:solidFill>
                  <a:schemeClr val="tx1">
                    <a:lumMod val="50000"/>
                    <a:lumOff val="50000"/>
                  </a:schemeClr>
                </a:solidFill>
              </a:rPr>
              <a:t> the new </a:t>
            </a:r>
            <a:r>
              <a:rPr lang="en-US" sz="1200" dirty="0" err="1">
                <a:solidFill>
                  <a:schemeClr val="tx1">
                    <a:lumMod val="50000"/>
                    <a:lumOff val="50000"/>
                  </a:schemeClr>
                </a:solidFill>
              </a:rPr>
              <a:t>gcMSE</a:t>
            </a:r>
            <a:r>
              <a:rPr lang="en-US" sz="1200" dirty="0">
                <a:solidFill>
                  <a:schemeClr val="tx1">
                    <a:lumMod val="50000"/>
                    <a:lumOff val="50000"/>
                  </a:schemeClr>
                </a:solidFill>
              </a:rPr>
              <a:t> loss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12-If model now meets the clinical rule and still has decent accuracy → ✅ Return this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13-</a:t>
            </a:r>
            <a:r>
              <a:rPr lang="en-US" dirty="0"/>
              <a:t>If model gets too bad (MASE ≥ 1), stop and return −1, meaning no acceptable model found.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5"/>
          </p:nvPr>
        </p:nvSpPr>
        <p:spPr/>
        <p:txBody>
          <a:bodyPr/>
          <a:lstStyle/>
          <a:p>
            <a:fld id="{7D9D0FF2-B2FB-CB45-A2AC-007DA8679B51}" type="slidenum">
              <a:rPr lang="en-US" smtClean="0"/>
              <a:t>25</a:t>
            </a:fld>
            <a:endParaRPr lang="en-US"/>
          </a:p>
        </p:txBody>
      </p:sp>
    </p:spTree>
    <p:extLst>
      <p:ext uri="{BB962C8B-B14F-4D97-AF65-F5344CB8AC3E}">
        <p14:creationId xmlns:p14="http://schemas.microsoft.com/office/powerpoint/2010/main" val="39595438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A5E48-365F-AAB0-F322-9F080BCDB77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B7575E-FBD8-F3EE-53D8-02A202EC11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1EC1F47-2F2A-6F8A-3165-7391C55D71F2}"/>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5" name="Footer Placeholder 4">
            <a:extLst>
              <a:ext uri="{FF2B5EF4-FFF2-40B4-BE49-F238E27FC236}">
                <a16:creationId xmlns:a16="http://schemas.microsoft.com/office/drawing/2014/main" id="{85286FFD-6210-A9C0-CF57-09DA44F91C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E1F6F1-88AE-49A6-5948-C2553F1EF272}"/>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32517154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BDD52-07B7-C6C0-1388-C9DE91EE93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105ACB9-E111-F25D-2238-16137602B0D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1F952A-BB02-0427-AAA1-9C8ABC9CC820}"/>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5" name="Footer Placeholder 4">
            <a:extLst>
              <a:ext uri="{FF2B5EF4-FFF2-40B4-BE49-F238E27FC236}">
                <a16:creationId xmlns:a16="http://schemas.microsoft.com/office/drawing/2014/main" id="{67200D4C-889E-A1FC-D012-76EEB9C245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64D9F-3837-DF2C-B599-3A368416B34A}"/>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3249666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6EC939-D114-06C0-CAB5-796D0CB298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8DAFBAC-E37A-6F78-43C7-8BD09FC087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DE5FED-1202-CBFD-A7FE-0D85112B76C8}"/>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5" name="Footer Placeholder 4">
            <a:extLst>
              <a:ext uri="{FF2B5EF4-FFF2-40B4-BE49-F238E27FC236}">
                <a16:creationId xmlns:a16="http://schemas.microsoft.com/office/drawing/2014/main" id="{857046DA-BEF2-7C74-C2D9-55CCD66DC1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998146-266F-1E3B-B2C1-9A464FEE5897}"/>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1452555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B0B72-E2DF-84EA-5916-FB57EAE170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D0CF55-2104-5739-7A0A-451E5E8DBF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0C2FFB-F53A-464F-3E19-A5AE283C7DDB}"/>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5" name="Footer Placeholder 4">
            <a:extLst>
              <a:ext uri="{FF2B5EF4-FFF2-40B4-BE49-F238E27FC236}">
                <a16:creationId xmlns:a16="http://schemas.microsoft.com/office/drawing/2014/main" id="{B0E949CF-2D8D-8F19-736A-AD8906AC4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9FEB1B-73D5-DA12-A0E5-7CDD4B996032}"/>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428862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18BDE-7285-08DB-7944-EF5D7742C6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8C257C-5459-0EB3-A1EA-61833EC2378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755B5C1-CD1F-A366-809A-97FA51DE8442}"/>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5" name="Footer Placeholder 4">
            <a:extLst>
              <a:ext uri="{FF2B5EF4-FFF2-40B4-BE49-F238E27FC236}">
                <a16:creationId xmlns:a16="http://schemas.microsoft.com/office/drawing/2014/main" id="{8638D3D2-4DBA-F806-6E81-29F3E87AD5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EEC8DE-44AF-E40D-144D-5DADD8E8052F}"/>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1732408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51EFE-8361-E6EB-C41C-1A5AF1E6AB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8A8D9A-B566-B843-D6FF-B4D522BD52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B348921-292A-E541-CEA4-DB077D0EB5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ECC962-F6A8-8440-A9BA-4A6EDF5C9410}"/>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6" name="Footer Placeholder 5">
            <a:extLst>
              <a:ext uri="{FF2B5EF4-FFF2-40B4-BE49-F238E27FC236}">
                <a16:creationId xmlns:a16="http://schemas.microsoft.com/office/drawing/2014/main" id="{637C3F49-1C68-C667-38C2-F33DF8D82F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C1DA9E-12E9-C742-13FC-28B0BB1F718E}"/>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33506215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3C1D3-2A7A-DCF1-D326-EE1C5A3953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7BEEAB2-8CF4-14DF-D5F0-4EA8C7AE30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7D05838-BA82-49B4-7D43-5CE58F84B8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A088BC-E59E-740A-4EC3-400A0B0087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5260B9-4843-4830-781C-BFC3A6CC7E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C99C9E4-AD3B-08D4-E6E7-45D0D3D696E2}"/>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8" name="Footer Placeholder 7">
            <a:extLst>
              <a:ext uri="{FF2B5EF4-FFF2-40B4-BE49-F238E27FC236}">
                <a16:creationId xmlns:a16="http://schemas.microsoft.com/office/drawing/2014/main" id="{990B4AA1-3A24-6A37-FB22-5B11FD6CCD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E876A63-EC89-0636-86ED-C5E071636C1A}"/>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136475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8A7BF-DE12-7056-C8BF-D10A50B248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43866B4-5762-2B33-0747-0A9DBA8746DC}"/>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4" name="Footer Placeholder 3">
            <a:extLst>
              <a:ext uri="{FF2B5EF4-FFF2-40B4-BE49-F238E27FC236}">
                <a16:creationId xmlns:a16="http://schemas.microsoft.com/office/drawing/2014/main" id="{3DFFE753-7CBC-5BFC-E9FF-BF34A34AE2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4DB11E-A877-7DD0-DA2A-3C59F00A3DB2}"/>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4046752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CE4CE1-2BF5-FEAC-57ED-388A43D084F3}"/>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3" name="Footer Placeholder 2">
            <a:extLst>
              <a:ext uri="{FF2B5EF4-FFF2-40B4-BE49-F238E27FC236}">
                <a16:creationId xmlns:a16="http://schemas.microsoft.com/office/drawing/2014/main" id="{D56F88D0-2858-6FA9-6105-74858BBA88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D4F1C6B-B9EF-DEC2-DDE9-211FC556052A}"/>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2289533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29003-FAAB-4B06-B29A-040D2B401B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272AE7-05B9-5359-F566-08BB771D2A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9369CDF-5270-D474-E6CA-2AB98D9829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7228B8-FB3E-3F33-F612-9606E85985F9}"/>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6" name="Footer Placeholder 5">
            <a:extLst>
              <a:ext uri="{FF2B5EF4-FFF2-40B4-BE49-F238E27FC236}">
                <a16:creationId xmlns:a16="http://schemas.microsoft.com/office/drawing/2014/main" id="{9B332DA8-008C-6522-0C61-05E6A472C4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D0C8AB-7C24-E1B3-5FAC-E68EF67378E0}"/>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3171784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9DCFB-E76B-E16C-B6F2-250A1AC8C0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132396-C4D1-D956-C864-B86123295E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ECF350-9510-F3CB-0251-ABF55526F1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6B63D5-043E-91C8-BEFA-75783BFC7AC4}"/>
              </a:ext>
            </a:extLst>
          </p:cNvPr>
          <p:cNvSpPr>
            <a:spLocks noGrp="1"/>
          </p:cNvSpPr>
          <p:nvPr>
            <p:ph type="dt" sz="half" idx="10"/>
          </p:nvPr>
        </p:nvSpPr>
        <p:spPr/>
        <p:txBody>
          <a:bodyPr/>
          <a:lstStyle/>
          <a:p>
            <a:fld id="{0925F1CC-041C-364B-B082-D11DE3B46EF9}" type="datetimeFigureOut">
              <a:rPr lang="en-US" smtClean="0"/>
              <a:t>6/14/25</a:t>
            </a:fld>
            <a:endParaRPr lang="en-US"/>
          </a:p>
        </p:txBody>
      </p:sp>
      <p:sp>
        <p:nvSpPr>
          <p:cNvPr id="6" name="Footer Placeholder 5">
            <a:extLst>
              <a:ext uri="{FF2B5EF4-FFF2-40B4-BE49-F238E27FC236}">
                <a16:creationId xmlns:a16="http://schemas.microsoft.com/office/drawing/2014/main" id="{0B1836E5-78D5-3DF3-D1FB-EA6807D6CB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B03372-4F67-90DB-59FA-0D12C0B7A87E}"/>
              </a:ext>
            </a:extLst>
          </p:cNvPr>
          <p:cNvSpPr>
            <a:spLocks noGrp="1"/>
          </p:cNvSpPr>
          <p:nvPr>
            <p:ph type="sldNum" sz="quarter" idx="12"/>
          </p:nvPr>
        </p:nvSpPr>
        <p:spPr/>
        <p:txBody>
          <a:bodyPr/>
          <a:lstStyle/>
          <a:p>
            <a:fld id="{BAE6B8A6-73E3-8A4E-B9AF-977BA94CE778}" type="slidenum">
              <a:rPr lang="en-US" smtClean="0"/>
              <a:t>‹#›</a:t>
            </a:fld>
            <a:endParaRPr lang="en-US"/>
          </a:p>
        </p:txBody>
      </p:sp>
    </p:spTree>
    <p:extLst>
      <p:ext uri="{BB962C8B-B14F-4D97-AF65-F5344CB8AC3E}">
        <p14:creationId xmlns:p14="http://schemas.microsoft.com/office/powerpoint/2010/main" val="3611398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B3F934-1FAD-6706-6FCD-68E0FF3D63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7728FC-250A-F106-EF97-43D1B22B4B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F48711-6C6C-5820-3910-73DD56ACBA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925F1CC-041C-364B-B082-D11DE3B46EF9}" type="datetimeFigureOut">
              <a:rPr lang="en-US" smtClean="0"/>
              <a:t>6/14/25</a:t>
            </a:fld>
            <a:endParaRPr lang="en-US"/>
          </a:p>
        </p:txBody>
      </p:sp>
      <p:sp>
        <p:nvSpPr>
          <p:cNvPr id="5" name="Footer Placeholder 4">
            <a:extLst>
              <a:ext uri="{FF2B5EF4-FFF2-40B4-BE49-F238E27FC236}">
                <a16:creationId xmlns:a16="http://schemas.microsoft.com/office/drawing/2014/main" id="{92F6A9D2-D993-72B2-FFB2-970B7AA944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C250F9C-4F54-A6BA-D24C-6DA09047CB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AE6B8A6-73E3-8A4E-B9AF-977BA94CE778}" type="slidenum">
              <a:rPr lang="en-US" smtClean="0"/>
              <a:t>‹#›</a:t>
            </a:fld>
            <a:endParaRPr lang="en-US"/>
          </a:p>
        </p:txBody>
      </p:sp>
    </p:spTree>
    <p:extLst>
      <p:ext uri="{BB962C8B-B14F-4D97-AF65-F5344CB8AC3E}">
        <p14:creationId xmlns:p14="http://schemas.microsoft.com/office/powerpoint/2010/main" val="2650215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46F76-98B7-2671-2DD1-41FCB3BF2DCF}"/>
              </a:ext>
            </a:extLst>
          </p:cNvPr>
          <p:cNvSpPr>
            <a:spLocks noGrp="1"/>
          </p:cNvSpPr>
          <p:nvPr>
            <p:ph type="ctrTitle"/>
          </p:nvPr>
        </p:nvSpPr>
        <p:spPr>
          <a:xfrm>
            <a:off x="1524000" y="2042319"/>
            <a:ext cx="9144000" cy="2387600"/>
          </a:xfrm>
        </p:spPr>
        <p:txBody>
          <a:bodyPr>
            <a:normAutofit fontScale="90000"/>
          </a:bodyPr>
          <a:lstStyle/>
          <a:p>
            <a:br>
              <a:rPr lang="en-US" dirty="0"/>
            </a:br>
            <a:br>
              <a:rPr lang="en-US" dirty="0"/>
            </a:br>
            <a:r>
              <a:rPr lang="en-US" dirty="0"/>
              <a:t> Integration of clinical criteria into the training of deep models: Application to glucose prediction for diabetic people </a:t>
            </a:r>
            <a:br>
              <a:rPr lang="en-US" dirty="0"/>
            </a:br>
            <a:endParaRPr lang="en-US" dirty="0"/>
          </a:p>
        </p:txBody>
      </p:sp>
      <p:sp>
        <p:nvSpPr>
          <p:cNvPr id="5" name="TextBox 4">
            <a:extLst>
              <a:ext uri="{FF2B5EF4-FFF2-40B4-BE49-F238E27FC236}">
                <a16:creationId xmlns:a16="http://schemas.microsoft.com/office/drawing/2014/main" id="{31836071-1D48-315C-71DC-D0C614AE2F6D}"/>
              </a:ext>
            </a:extLst>
          </p:cNvPr>
          <p:cNvSpPr txBox="1"/>
          <p:nvPr/>
        </p:nvSpPr>
        <p:spPr>
          <a:xfrm>
            <a:off x="4480560" y="4429919"/>
            <a:ext cx="6187440" cy="369332"/>
          </a:xfrm>
          <a:prstGeom prst="rect">
            <a:avLst/>
          </a:prstGeom>
          <a:noFill/>
        </p:spPr>
        <p:txBody>
          <a:bodyPr wrap="square">
            <a:spAutoFit/>
          </a:bodyPr>
          <a:lstStyle/>
          <a:p>
            <a:r>
              <a:rPr lang="en-US" b="0" i="0" dirty="0">
                <a:solidFill>
                  <a:srgbClr val="006621"/>
                </a:solidFill>
                <a:effectLst/>
                <a:latin typeface="Arial" panose="020B0604020202020204" pitchFamily="34" charset="0"/>
              </a:rPr>
              <a:t>Smart Health, 2021</a:t>
            </a:r>
            <a:endParaRPr lang="en-US" dirty="0"/>
          </a:p>
        </p:txBody>
      </p:sp>
      <p:sp>
        <p:nvSpPr>
          <p:cNvPr id="6" name="TextBox 5">
            <a:extLst>
              <a:ext uri="{FF2B5EF4-FFF2-40B4-BE49-F238E27FC236}">
                <a16:creationId xmlns:a16="http://schemas.microsoft.com/office/drawing/2014/main" id="{C19A35CE-B92D-C079-8E1E-D05CC3D9C325}"/>
              </a:ext>
            </a:extLst>
          </p:cNvPr>
          <p:cNvSpPr txBox="1"/>
          <p:nvPr/>
        </p:nvSpPr>
        <p:spPr>
          <a:xfrm>
            <a:off x="5084509" y="5036563"/>
            <a:ext cx="1214050" cy="369332"/>
          </a:xfrm>
          <a:prstGeom prst="rect">
            <a:avLst/>
          </a:prstGeom>
          <a:noFill/>
        </p:spPr>
        <p:txBody>
          <a:bodyPr wrap="none" rtlCol="0">
            <a:spAutoFit/>
          </a:bodyPr>
          <a:lstStyle/>
          <a:p>
            <a:r>
              <a:rPr lang="en-US" dirty="0"/>
              <a:t>Citation: 5</a:t>
            </a:r>
          </a:p>
        </p:txBody>
      </p:sp>
    </p:spTree>
    <p:extLst>
      <p:ext uri="{BB962C8B-B14F-4D97-AF65-F5344CB8AC3E}">
        <p14:creationId xmlns:p14="http://schemas.microsoft.com/office/powerpoint/2010/main" val="3517570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ED16860-F9A3-73BA-7F72-69A91064CE56}"/>
              </a:ext>
            </a:extLst>
          </p:cNvPr>
          <p:cNvPicPr>
            <a:picLocks noGrp="1" noChangeAspect="1"/>
          </p:cNvPicPr>
          <p:nvPr>
            <p:ph idx="1"/>
          </p:nvPr>
        </p:nvPicPr>
        <p:blipFill>
          <a:blip r:embed="rId2"/>
          <a:stretch>
            <a:fillRect/>
          </a:stretch>
        </p:blipFill>
        <p:spPr>
          <a:xfrm>
            <a:off x="7455006" y="718720"/>
            <a:ext cx="4115925" cy="4351338"/>
          </a:xfrm>
          <a:prstGeom prst="rect">
            <a:avLst/>
          </a:prstGeom>
        </p:spPr>
      </p:pic>
      <p:sp>
        <p:nvSpPr>
          <p:cNvPr id="6" name="TextBox 5">
            <a:extLst>
              <a:ext uri="{FF2B5EF4-FFF2-40B4-BE49-F238E27FC236}">
                <a16:creationId xmlns:a16="http://schemas.microsoft.com/office/drawing/2014/main" id="{25EE2980-ADD3-14D8-F44D-46EB5E2DA9D0}"/>
              </a:ext>
            </a:extLst>
          </p:cNvPr>
          <p:cNvSpPr txBox="1"/>
          <p:nvPr/>
        </p:nvSpPr>
        <p:spPr>
          <a:xfrm>
            <a:off x="621069" y="335845"/>
            <a:ext cx="6100996" cy="6186309"/>
          </a:xfrm>
          <a:prstGeom prst="rect">
            <a:avLst/>
          </a:prstGeom>
          <a:noFill/>
        </p:spPr>
        <p:txBody>
          <a:bodyPr wrap="square">
            <a:spAutoFit/>
          </a:bodyPr>
          <a:lstStyle/>
          <a:p>
            <a:pPr>
              <a:buNone/>
            </a:pPr>
            <a:r>
              <a:rPr lang="en-US" dirty="0"/>
              <a:t>These zones label how </a:t>
            </a:r>
            <a:r>
              <a:rPr lang="en-US" b="1" dirty="0"/>
              <a:t>clinically risky</a:t>
            </a:r>
            <a:r>
              <a:rPr lang="en-US" dirty="0"/>
              <a:t> a prediction is, depending on how far it is from the real value.</a:t>
            </a:r>
          </a:p>
          <a:p>
            <a:pPr>
              <a:buNone/>
            </a:pPr>
            <a:r>
              <a:rPr lang="en-US" b="1" dirty="0"/>
              <a:t>✅ Zone A:</a:t>
            </a:r>
          </a:p>
          <a:p>
            <a:pPr lvl="1">
              <a:buFont typeface="Arial" panose="020B0604020202020204" pitchFamily="34" charset="0"/>
              <a:buChar char="•"/>
            </a:pPr>
            <a:r>
              <a:rPr lang="en-US" dirty="0"/>
              <a:t>Very close to the correct value.</a:t>
            </a:r>
          </a:p>
          <a:p>
            <a:pPr lvl="1">
              <a:buFont typeface="Arial" panose="020B0604020202020204" pitchFamily="34" charset="0"/>
              <a:buChar char="•"/>
            </a:pPr>
            <a:r>
              <a:rPr lang="en-US" dirty="0"/>
              <a:t>Clinically accurate.</a:t>
            </a:r>
          </a:p>
          <a:p>
            <a:pPr lvl="1">
              <a:buFont typeface="Arial" panose="020B0604020202020204" pitchFamily="34" charset="0"/>
              <a:buChar char="•"/>
            </a:pPr>
            <a:r>
              <a:rPr lang="en-US" dirty="0"/>
              <a:t>Even if slightly off, the recommended action would still be safe.</a:t>
            </a:r>
          </a:p>
          <a:p>
            <a:pPr>
              <a:buNone/>
            </a:pPr>
            <a:r>
              <a:rPr lang="en-US" b="1" dirty="0"/>
              <a:t>⚠️ Zone B:</a:t>
            </a:r>
          </a:p>
          <a:p>
            <a:pPr lvl="1">
              <a:buFont typeface="Arial" panose="020B0604020202020204" pitchFamily="34" charset="0"/>
              <a:buChar char="•"/>
            </a:pPr>
            <a:r>
              <a:rPr lang="en-US" dirty="0"/>
              <a:t>Slightly off, but still not dangerous.</a:t>
            </a:r>
          </a:p>
          <a:p>
            <a:pPr lvl="1">
              <a:buFont typeface="Arial" panose="020B0604020202020204" pitchFamily="34" charset="0"/>
              <a:buChar char="•"/>
            </a:pPr>
            <a:r>
              <a:rPr lang="en-US" dirty="0"/>
              <a:t>Treatment decisions based on this would likely be acceptable.</a:t>
            </a:r>
          </a:p>
          <a:p>
            <a:pPr>
              <a:buNone/>
            </a:pPr>
            <a:r>
              <a:rPr lang="en-US" b="1" dirty="0"/>
              <a:t>⚠️ Zone C:</a:t>
            </a:r>
          </a:p>
          <a:p>
            <a:pPr lvl="1">
              <a:buFont typeface="Arial" panose="020B0604020202020204" pitchFamily="34" charset="0"/>
              <a:buChar char="•"/>
            </a:pPr>
            <a:r>
              <a:rPr lang="en-US" dirty="0"/>
              <a:t>Predictions are noticeably wrong.</a:t>
            </a:r>
          </a:p>
          <a:p>
            <a:pPr lvl="1">
              <a:buFont typeface="Arial" panose="020B0604020202020204" pitchFamily="34" charset="0"/>
              <a:buChar char="•"/>
            </a:pPr>
            <a:r>
              <a:rPr lang="en-US" dirty="0"/>
              <a:t>Might lead to </a:t>
            </a:r>
            <a:r>
              <a:rPr lang="en-US" b="1" dirty="0"/>
              <a:t>overcorrection</a:t>
            </a:r>
            <a:r>
              <a:rPr lang="en-US" dirty="0"/>
              <a:t> (e.g., take insulin when not needed).</a:t>
            </a:r>
          </a:p>
          <a:p>
            <a:pPr>
              <a:buNone/>
            </a:pPr>
            <a:r>
              <a:rPr lang="en-US" b="1" dirty="0"/>
              <a:t>❌ Zone D:</a:t>
            </a:r>
          </a:p>
          <a:p>
            <a:pPr lvl="1">
              <a:buFont typeface="Arial" panose="020B0604020202020204" pitchFamily="34" charset="0"/>
              <a:buChar char="•"/>
            </a:pPr>
            <a:r>
              <a:rPr lang="en-US" dirty="0"/>
              <a:t>Seriously wrong predictions.</a:t>
            </a:r>
          </a:p>
          <a:p>
            <a:pPr lvl="1">
              <a:buFont typeface="Arial" panose="020B0604020202020204" pitchFamily="34" charset="0"/>
              <a:buChar char="•"/>
            </a:pPr>
            <a:r>
              <a:rPr lang="en-US" dirty="0"/>
              <a:t>Could lead to </a:t>
            </a:r>
            <a:r>
              <a:rPr lang="en-US" b="1" dirty="0"/>
              <a:t>missing hypo/hyperglycemia</a:t>
            </a:r>
            <a:r>
              <a:rPr lang="en-US" dirty="0"/>
              <a:t>, or wrong treatment.</a:t>
            </a:r>
          </a:p>
          <a:p>
            <a:pPr>
              <a:buNone/>
            </a:pPr>
            <a:r>
              <a:rPr lang="en-US" b="1" dirty="0"/>
              <a:t>❌ Zone E:</a:t>
            </a:r>
          </a:p>
          <a:p>
            <a:pPr lvl="1">
              <a:buFont typeface="Arial" panose="020B0604020202020204" pitchFamily="34" charset="0"/>
              <a:buChar char="•"/>
            </a:pPr>
            <a:r>
              <a:rPr lang="en-US" dirty="0"/>
              <a:t>Completely wrong.</a:t>
            </a:r>
          </a:p>
          <a:p>
            <a:pPr lvl="1">
              <a:buFont typeface="Arial" panose="020B0604020202020204" pitchFamily="34" charset="0"/>
              <a:buChar char="•"/>
            </a:pPr>
            <a:r>
              <a:rPr lang="en-US" dirty="0"/>
              <a:t>Dangerous — likely to cause harm if acted on.</a:t>
            </a:r>
          </a:p>
        </p:txBody>
      </p:sp>
    </p:spTree>
    <p:extLst>
      <p:ext uri="{BB962C8B-B14F-4D97-AF65-F5344CB8AC3E}">
        <p14:creationId xmlns:p14="http://schemas.microsoft.com/office/powerpoint/2010/main" val="1609939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6FBFE-B851-5D1E-7863-CF2308DA5AC8}"/>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1864B23B-2C86-8234-A6A4-8B6D3DCDAD66}"/>
              </a:ext>
            </a:extLst>
          </p:cNvPr>
          <p:cNvPicPr>
            <a:picLocks noGrp="1" noChangeAspect="1"/>
          </p:cNvPicPr>
          <p:nvPr>
            <p:ph idx="1"/>
          </p:nvPr>
        </p:nvPicPr>
        <p:blipFill>
          <a:blip r:embed="rId3"/>
          <a:stretch>
            <a:fillRect/>
          </a:stretch>
        </p:blipFill>
        <p:spPr>
          <a:xfrm>
            <a:off x="7237875" y="738838"/>
            <a:ext cx="4115925" cy="4351338"/>
          </a:xfrm>
          <a:prstGeom prst="rect">
            <a:avLst/>
          </a:prstGeom>
        </p:spPr>
      </p:pic>
      <p:graphicFrame>
        <p:nvGraphicFramePr>
          <p:cNvPr id="5" name="Table 4">
            <a:extLst>
              <a:ext uri="{FF2B5EF4-FFF2-40B4-BE49-F238E27FC236}">
                <a16:creationId xmlns:a16="http://schemas.microsoft.com/office/drawing/2014/main" id="{81C57AB0-B9F9-A204-DCCC-CC1E89461925}"/>
              </a:ext>
            </a:extLst>
          </p:cNvPr>
          <p:cNvGraphicFramePr>
            <a:graphicFrameLocks noGrp="1"/>
          </p:cNvGraphicFramePr>
          <p:nvPr>
            <p:extLst>
              <p:ext uri="{D42A27DB-BD31-4B8C-83A1-F6EECF244321}">
                <p14:modId xmlns:p14="http://schemas.microsoft.com/office/powerpoint/2010/main" val="1064393647"/>
              </p:ext>
            </p:extLst>
          </p:nvPr>
        </p:nvGraphicFramePr>
        <p:xfrm>
          <a:off x="339047" y="2350237"/>
          <a:ext cx="6195318" cy="2926080"/>
        </p:xfrm>
        <a:graphic>
          <a:graphicData uri="http://schemas.openxmlformats.org/drawingml/2006/table">
            <a:tbl>
              <a:tblPr/>
              <a:tblGrid>
                <a:gridCol w="3097659">
                  <a:extLst>
                    <a:ext uri="{9D8B030D-6E8A-4147-A177-3AD203B41FA5}">
                      <a16:colId xmlns:a16="http://schemas.microsoft.com/office/drawing/2014/main" val="4052736375"/>
                    </a:ext>
                  </a:extLst>
                </a:gridCol>
                <a:gridCol w="3097659">
                  <a:extLst>
                    <a:ext uri="{9D8B030D-6E8A-4147-A177-3AD203B41FA5}">
                      <a16:colId xmlns:a16="http://schemas.microsoft.com/office/drawing/2014/main" val="1189738443"/>
                    </a:ext>
                  </a:extLst>
                </a:gridCol>
              </a:tblGrid>
              <a:tr h="0">
                <a:tc>
                  <a:txBody>
                    <a:bodyPr/>
                    <a:lstStyle/>
                    <a:p>
                      <a:r>
                        <a:rPr lang="en-US"/>
                        <a:t>Zone</a:t>
                      </a:r>
                    </a:p>
                  </a:txBody>
                  <a:tcPr anchor="ctr">
                    <a:lnL>
                      <a:noFill/>
                    </a:lnL>
                    <a:lnR>
                      <a:noFill/>
                    </a:lnR>
                    <a:lnT>
                      <a:noFill/>
                    </a:lnT>
                    <a:lnB>
                      <a:noFill/>
                    </a:lnB>
                    <a:noFill/>
                  </a:tcPr>
                </a:tc>
                <a:tc>
                  <a:txBody>
                    <a:bodyPr/>
                    <a:lstStyle/>
                    <a:p>
                      <a:r>
                        <a:rPr lang="en-US"/>
                        <a:t>Meaning</a:t>
                      </a:r>
                    </a:p>
                  </a:txBody>
                  <a:tcPr anchor="ctr">
                    <a:lnL>
                      <a:noFill/>
                    </a:lnL>
                    <a:lnR>
                      <a:noFill/>
                    </a:lnR>
                    <a:lnT>
                      <a:noFill/>
                    </a:lnT>
                    <a:lnB>
                      <a:noFill/>
                    </a:lnB>
                    <a:noFill/>
                  </a:tcPr>
                </a:tc>
                <a:extLst>
                  <a:ext uri="{0D108BD9-81ED-4DB2-BD59-A6C34878D82A}">
                    <a16:rowId xmlns:a16="http://schemas.microsoft.com/office/drawing/2014/main" val="1034375842"/>
                  </a:ext>
                </a:extLst>
              </a:tr>
              <a:tr h="0">
                <a:tc>
                  <a:txBody>
                    <a:bodyPr/>
                    <a:lstStyle/>
                    <a:p>
                      <a:r>
                        <a:rPr lang="en-US"/>
                        <a:t>A, B</a:t>
                      </a:r>
                    </a:p>
                  </a:txBody>
                  <a:tcPr anchor="ctr">
                    <a:lnL>
                      <a:noFill/>
                    </a:lnL>
                    <a:lnR>
                      <a:noFill/>
                    </a:lnR>
                    <a:lnT>
                      <a:noFill/>
                    </a:lnT>
                    <a:lnB>
                      <a:noFill/>
                    </a:lnB>
                    <a:noFill/>
                  </a:tcPr>
                </a:tc>
                <a:tc>
                  <a:txBody>
                    <a:bodyPr/>
                    <a:lstStyle/>
                    <a:p>
                      <a:r>
                        <a:rPr lang="en-US"/>
                        <a:t>Safe trend prediction</a:t>
                      </a:r>
                    </a:p>
                  </a:txBody>
                  <a:tcPr anchor="ctr">
                    <a:lnL>
                      <a:noFill/>
                    </a:lnL>
                    <a:lnR>
                      <a:noFill/>
                    </a:lnR>
                    <a:lnT>
                      <a:noFill/>
                    </a:lnT>
                    <a:lnB>
                      <a:noFill/>
                    </a:lnB>
                    <a:noFill/>
                  </a:tcPr>
                </a:tc>
                <a:extLst>
                  <a:ext uri="{0D108BD9-81ED-4DB2-BD59-A6C34878D82A}">
                    <a16:rowId xmlns:a16="http://schemas.microsoft.com/office/drawing/2014/main" val="3812473048"/>
                  </a:ext>
                </a:extLst>
              </a:tr>
              <a:tr h="0">
                <a:tc>
                  <a:txBody>
                    <a:bodyPr/>
                    <a:lstStyle/>
                    <a:p>
                      <a:r>
                        <a:rPr lang="en-US"/>
                        <a:t>C</a:t>
                      </a:r>
                    </a:p>
                  </a:txBody>
                  <a:tcPr anchor="ctr">
                    <a:lnL>
                      <a:noFill/>
                    </a:lnL>
                    <a:lnR>
                      <a:noFill/>
                    </a:lnR>
                    <a:lnT>
                      <a:noFill/>
                    </a:lnT>
                    <a:lnB>
                      <a:noFill/>
                    </a:lnB>
                    <a:noFill/>
                  </a:tcPr>
                </a:tc>
                <a:tc>
                  <a:txBody>
                    <a:bodyPr/>
                    <a:lstStyle/>
                    <a:p>
                      <a:r>
                        <a:rPr lang="en-US"/>
                        <a:t>Slightly off, may cause confusion</a:t>
                      </a:r>
                    </a:p>
                  </a:txBody>
                  <a:tcPr anchor="ctr">
                    <a:lnL>
                      <a:noFill/>
                    </a:lnL>
                    <a:lnR>
                      <a:noFill/>
                    </a:lnR>
                    <a:lnT>
                      <a:noFill/>
                    </a:lnT>
                    <a:lnB>
                      <a:noFill/>
                    </a:lnB>
                    <a:noFill/>
                  </a:tcPr>
                </a:tc>
                <a:extLst>
                  <a:ext uri="{0D108BD9-81ED-4DB2-BD59-A6C34878D82A}">
                    <a16:rowId xmlns:a16="http://schemas.microsoft.com/office/drawing/2014/main" val="2589507850"/>
                  </a:ext>
                </a:extLst>
              </a:tr>
              <a:tr h="0">
                <a:tc>
                  <a:txBody>
                    <a:bodyPr/>
                    <a:lstStyle/>
                    <a:p>
                      <a:r>
                        <a:rPr lang="en-US"/>
                        <a:t>D, E</a:t>
                      </a:r>
                    </a:p>
                  </a:txBody>
                  <a:tcPr anchor="ctr">
                    <a:lnL>
                      <a:noFill/>
                    </a:lnL>
                    <a:lnR>
                      <a:noFill/>
                    </a:lnR>
                    <a:lnT>
                      <a:noFill/>
                    </a:lnT>
                    <a:lnB>
                      <a:noFill/>
                    </a:lnB>
                    <a:noFill/>
                  </a:tcPr>
                </a:tc>
                <a:tc>
                  <a:txBody>
                    <a:bodyPr/>
                    <a:lstStyle/>
                    <a:p>
                      <a:r>
                        <a:rPr lang="en-US" dirty="0"/>
                        <a:t>Dangerous trend prediction — could cause wrong actions</a:t>
                      </a:r>
                    </a:p>
                  </a:txBody>
                  <a:tcPr anchor="ctr">
                    <a:lnL>
                      <a:noFill/>
                    </a:lnL>
                    <a:lnR>
                      <a:noFill/>
                    </a:lnR>
                    <a:lnT>
                      <a:noFill/>
                    </a:lnT>
                    <a:lnB>
                      <a:noFill/>
                    </a:lnB>
                    <a:noFill/>
                  </a:tcPr>
                </a:tc>
                <a:extLst>
                  <a:ext uri="{0D108BD9-81ED-4DB2-BD59-A6C34878D82A}">
                    <a16:rowId xmlns:a16="http://schemas.microsoft.com/office/drawing/2014/main" val="1821458484"/>
                  </a:ext>
                </a:extLst>
              </a:tr>
              <a:tr h="0">
                <a:tc>
                  <a:txBody>
                    <a:bodyPr/>
                    <a:lstStyle/>
                    <a:p>
                      <a:r>
                        <a:rPr lang="en-US"/>
                        <a:t>u/l</a:t>
                      </a:r>
                    </a:p>
                  </a:txBody>
                  <a:tcPr anchor="ctr">
                    <a:lnL>
                      <a:noFill/>
                    </a:lnL>
                    <a:lnR>
                      <a:noFill/>
                    </a:lnR>
                    <a:lnT>
                      <a:noFill/>
                    </a:lnT>
                    <a:lnB>
                      <a:noFill/>
                    </a:lnB>
                    <a:noFill/>
                  </a:tcPr>
                </a:tc>
                <a:tc>
                  <a:txBody>
                    <a:bodyPr/>
                    <a:lstStyle/>
                    <a:p>
                      <a:r>
                        <a:rPr lang="en-US" dirty="0"/>
                        <a:t>"Upper/lower" = direction of error (too high or too low prediction)</a:t>
                      </a:r>
                    </a:p>
                  </a:txBody>
                  <a:tcPr anchor="ctr">
                    <a:lnL>
                      <a:noFill/>
                    </a:lnL>
                    <a:lnR>
                      <a:noFill/>
                    </a:lnR>
                    <a:lnT>
                      <a:noFill/>
                    </a:lnT>
                    <a:lnB>
                      <a:noFill/>
                    </a:lnB>
                    <a:noFill/>
                  </a:tcPr>
                </a:tc>
                <a:extLst>
                  <a:ext uri="{0D108BD9-81ED-4DB2-BD59-A6C34878D82A}">
                    <a16:rowId xmlns:a16="http://schemas.microsoft.com/office/drawing/2014/main" val="4218063503"/>
                  </a:ext>
                </a:extLst>
              </a:tr>
            </a:tbl>
          </a:graphicData>
        </a:graphic>
      </p:graphicFrame>
    </p:spTree>
    <p:extLst>
      <p:ext uri="{BB962C8B-B14F-4D97-AF65-F5344CB8AC3E}">
        <p14:creationId xmlns:p14="http://schemas.microsoft.com/office/powerpoint/2010/main" val="2080228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6C52B-2511-9ED7-9EF7-3F68DCE24188}"/>
              </a:ext>
            </a:extLst>
          </p:cNvPr>
          <p:cNvSpPr>
            <a:spLocks noGrp="1"/>
          </p:cNvSpPr>
          <p:nvPr>
            <p:ph type="title"/>
          </p:nvPr>
        </p:nvSpPr>
        <p:spPr/>
        <p:txBody>
          <a:bodyPr/>
          <a:lstStyle/>
          <a:p>
            <a:endParaRPr lang="en-US"/>
          </a:p>
        </p:txBody>
      </p:sp>
      <p:graphicFrame>
        <p:nvGraphicFramePr>
          <p:cNvPr id="4" name="Table 3">
            <a:extLst>
              <a:ext uri="{FF2B5EF4-FFF2-40B4-BE49-F238E27FC236}">
                <a16:creationId xmlns:a16="http://schemas.microsoft.com/office/drawing/2014/main" id="{4C75F965-4FB0-C709-8544-A4F99435CBC7}"/>
              </a:ext>
            </a:extLst>
          </p:cNvPr>
          <p:cNvGraphicFramePr>
            <a:graphicFrameLocks noGrp="1"/>
          </p:cNvGraphicFramePr>
          <p:nvPr/>
        </p:nvGraphicFramePr>
        <p:xfrm>
          <a:off x="838200" y="2858294"/>
          <a:ext cx="10515600" cy="2286000"/>
        </p:xfrm>
        <a:graphic>
          <a:graphicData uri="http://schemas.openxmlformats.org/drawingml/2006/table">
            <a:tbl>
              <a:tblPr/>
              <a:tblGrid>
                <a:gridCol w="2628900">
                  <a:extLst>
                    <a:ext uri="{9D8B030D-6E8A-4147-A177-3AD203B41FA5}">
                      <a16:colId xmlns:a16="http://schemas.microsoft.com/office/drawing/2014/main" val="3419976491"/>
                    </a:ext>
                  </a:extLst>
                </a:gridCol>
                <a:gridCol w="2628900">
                  <a:extLst>
                    <a:ext uri="{9D8B030D-6E8A-4147-A177-3AD203B41FA5}">
                      <a16:colId xmlns:a16="http://schemas.microsoft.com/office/drawing/2014/main" val="1033941247"/>
                    </a:ext>
                  </a:extLst>
                </a:gridCol>
                <a:gridCol w="2628900">
                  <a:extLst>
                    <a:ext uri="{9D8B030D-6E8A-4147-A177-3AD203B41FA5}">
                      <a16:colId xmlns:a16="http://schemas.microsoft.com/office/drawing/2014/main" val="2279536021"/>
                    </a:ext>
                  </a:extLst>
                </a:gridCol>
                <a:gridCol w="2628900">
                  <a:extLst>
                    <a:ext uri="{9D8B030D-6E8A-4147-A177-3AD203B41FA5}">
                      <a16:colId xmlns:a16="http://schemas.microsoft.com/office/drawing/2014/main" val="506223063"/>
                    </a:ext>
                  </a:extLst>
                </a:gridCol>
              </a:tblGrid>
              <a:tr h="0">
                <a:tc>
                  <a:txBody>
                    <a:bodyPr/>
                    <a:lstStyle/>
                    <a:p>
                      <a:r>
                        <a:rPr lang="en-US"/>
                        <a:t>Label</a:t>
                      </a:r>
                    </a:p>
                  </a:txBody>
                  <a:tcPr anchor="ctr">
                    <a:lnL>
                      <a:noFill/>
                    </a:lnL>
                    <a:lnR>
                      <a:noFill/>
                    </a:lnR>
                    <a:lnT>
                      <a:noFill/>
                    </a:lnT>
                    <a:lnB>
                      <a:noFill/>
                    </a:lnB>
                    <a:noFill/>
                  </a:tcPr>
                </a:tc>
                <a:tc>
                  <a:txBody>
                    <a:bodyPr/>
                    <a:lstStyle/>
                    <a:p>
                      <a:r>
                        <a:rPr lang="en-US"/>
                        <a:t>Meaning</a:t>
                      </a:r>
                    </a:p>
                  </a:txBody>
                  <a:tcPr anchor="ctr">
                    <a:lnL>
                      <a:noFill/>
                    </a:lnL>
                    <a:lnR>
                      <a:noFill/>
                    </a:lnR>
                    <a:lnT>
                      <a:noFill/>
                    </a:lnT>
                    <a:lnB>
                      <a:noFill/>
                    </a:lnB>
                    <a:noFill/>
                  </a:tcPr>
                </a:tc>
                <a:tc>
                  <a:txBody>
                    <a:bodyPr/>
                    <a:lstStyle/>
                    <a:p>
                      <a:r>
                        <a:rPr lang="en-US"/>
                        <a:t>"u" or "l"?</a:t>
                      </a:r>
                    </a:p>
                  </a:txBody>
                  <a:tcPr anchor="ctr">
                    <a:lnL>
                      <a:noFill/>
                    </a:lnL>
                    <a:lnR>
                      <a:noFill/>
                    </a:lnR>
                    <a:lnT>
                      <a:noFill/>
                    </a:lnT>
                    <a:lnB>
                      <a:noFill/>
                    </a:lnB>
                    <a:noFill/>
                  </a:tcPr>
                </a:tc>
                <a:tc>
                  <a:txBody>
                    <a:bodyPr/>
                    <a:lstStyle/>
                    <a:p>
                      <a:r>
                        <a:rPr lang="en-US"/>
                        <a:t>Risk Level</a:t>
                      </a:r>
                    </a:p>
                  </a:txBody>
                  <a:tcPr anchor="ctr">
                    <a:lnL>
                      <a:noFill/>
                    </a:lnL>
                    <a:lnR>
                      <a:noFill/>
                    </a:lnR>
                    <a:lnT>
                      <a:noFill/>
                    </a:lnT>
                    <a:lnB>
                      <a:noFill/>
                    </a:lnB>
                    <a:noFill/>
                  </a:tcPr>
                </a:tc>
                <a:extLst>
                  <a:ext uri="{0D108BD9-81ED-4DB2-BD59-A6C34878D82A}">
                    <a16:rowId xmlns:a16="http://schemas.microsoft.com/office/drawing/2014/main" val="3141498232"/>
                  </a:ext>
                </a:extLst>
              </a:tr>
              <a:tr h="0">
                <a:tc>
                  <a:txBody>
                    <a:bodyPr/>
                    <a:lstStyle/>
                    <a:p>
                      <a:r>
                        <a:rPr lang="en-US" b="1"/>
                        <a:t>uC</a:t>
                      </a:r>
                      <a:endParaRPr lang="en-US"/>
                    </a:p>
                  </a:txBody>
                  <a:tcPr anchor="ctr">
                    <a:lnL>
                      <a:noFill/>
                    </a:lnL>
                    <a:lnR>
                      <a:noFill/>
                    </a:lnR>
                    <a:lnT>
                      <a:noFill/>
                    </a:lnT>
                    <a:lnB>
                      <a:noFill/>
                    </a:lnB>
                    <a:noFill/>
                  </a:tcPr>
                </a:tc>
                <a:tc>
                  <a:txBody>
                    <a:bodyPr/>
                    <a:lstStyle/>
                    <a:p>
                      <a:r>
                        <a:rPr lang="en-US" b="1"/>
                        <a:t>Upper C zone</a:t>
                      </a:r>
                      <a:endParaRPr lang="en-US"/>
                    </a:p>
                  </a:txBody>
                  <a:tcPr anchor="ctr">
                    <a:lnL>
                      <a:noFill/>
                    </a:lnL>
                    <a:lnR>
                      <a:noFill/>
                    </a:lnR>
                    <a:lnT>
                      <a:noFill/>
                    </a:lnT>
                    <a:lnB>
                      <a:noFill/>
                    </a:lnB>
                    <a:noFill/>
                  </a:tcPr>
                </a:tc>
                <a:tc>
                  <a:txBody>
                    <a:bodyPr/>
                    <a:lstStyle/>
                    <a:p>
                      <a:r>
                        <a:rPr lang="en-US"/>
                        <a:t>"u" = over-predicting the rise</a:t>
                      </a:r>
                    </a:p>
                  </a:txBody>
                  <a:tcPr anchor="ctr">
                    <a:lnL>
                      <a:noFill/>
                    </a:lnL>
                    <a:lnR>
                      <a:noFill/>
                    </a:lnR>
                    <a:lnT>
                      <a:noFill/>
                    </a:lnT>
                    <a:lnB>
                      <a:noFill/>
                    </a:lnB>
                    <a:noFill/>
                  </a:tcPr>
                </a:tc>
                <a:tc>
                  <a:txBody>
                    <a:bodyPr/>
                    <a:lstStyle/>
                    <a:p>
                      <a:r>
                        <a:rPr lang="en-US"/>
                        <a:t>⚠️ Medium risk</a:t>
                      </a:r>
                    </a:p>
                  </a:txBody>
                  <a:tcPr anchor="ctr">
                    <a:lnL>
                      <a:noFill/>
                    </a:lnL>
                    <a:lnR>
                      <a:noFill/>
                    </a:lnR>
                    <a:lnT>
                      <a:noFill/>
                    </a:lnT>
                    <a:lnB>
                      <a:noFill/>
                    </a:lnB>
                    <a:noFill/>
                  </a:tcPr>
                </a:tc>
                <a:extLst>
                  <a:ext uri="{0D108BD9-81ED-4DB2-BD59-A6C34878D82A}">
                    <a16:rowId xmlns:a16="http://schemas.microsoft.com/office/drawing/2014/main" val="381546561"/>
                  </a:ext>
                </a:extLst>
              </a:tr>
              <a:tr h="0">
                <a:tc>
                  <a:txBody>
                    <a:bodyPr/>
                    <a:lstStyle/>
                    <a:p>
                      <a:r>
                        <a:rPr lang="en-US" b="1"/>
                        <a:t>lC</a:t>
                      </a:r>
                      <a:endParaRPr lang="en-US"/>
                    </a:p>
                  </a:txBody>
                  <a:tcPr anchor="ctr">
                    <a:lnL>
                      <a:noFill/>
                    </a:lnL>
                    <a:lnR>
                      <a:noFill/>
                    </a:lnR>
                    <a:lnT>
                      <a:noFill/>
                    </a:lnT>
                    <a:lnB>
                      <a:noFill/>
                    </a:lnB>
                    <a:noFill/>
                  </a:tcPr>
                </a:tc>
                <a:tc>
                  <a:txBody>
                    <a:bodyPr/>
                    <a:lstStyle/>
                    <a:p>
                      <a:r>
                        <a:rPr lang="en-US" b="1"/>
                        <a:t>Lower C zone</a:t>
                      </a:r>
                      <a:endParaRPr lang="en-US"/>
                    </a:p>
                  </a:txBody>
                  <a:tcPr anchor="ctr">
                    <a:lnL>
                      <a:noFill/>
                    </a:lnL>
                    <a:lnR>
                      <a:noFill/>
                    </a:lnR>
                    <a:lnT>
                      <a:noFill/>
                    </a:lnT>
                    <a:lnB>
                      <a:noFill/>
                    </a:lnB>
                    <a:noFill/>
                  </a:tcPr>
                </a:tc>
                <a:tc>
                  <a:txBody>
                    <a:bodyPr/>
                    <a:lstStyle/>
                    <a:p>
                      <a:r>
                        <a:rPr lang="en-US"/>
                        <a:t>"l" = over-predicting the fall</a:t>
                      </a:r>
                    </a:p>
                  </a:txBody>
                  <a:tcPr anchor="ctr">
                    <a:lnL>
                      <a:noFill/>
                    </a:lnL>
                    <a:lnR>
                      <a:noFill/>
                    </a:lnR>
                    <a:lnT>
                      <a:noFill/>
                    </a:lnT>
                    <a:lnB>
                      <a:noFill/>
                    </a:lnB>
                    <a:noFill/>
                  </a:tcPr>
                </a:tc>
                <a:tc>
                  <a:txBody>
                    <a:bodyPr/>
                    <a:lstStyle/>
                    <a:p>
                      <a:r>
                        <a:rPr lang="en-US"/>
                        <a:t>⚠️ Medium risk</a:t>
                      </a:r>
                    </a:p>
                  </a:txBody>
                  <a:tcPr anchor="ctr">
                    <a:lnL>
                      <a:noFill/>
                    </a:lnL>
                    <a:lnR>
                      <a:noFill/>
                    </a:lnR>
                    <a:lnT>
                      <a:noFill/>
                    </a:lnT>
                    <a:lnB>
                      <a:noFill/>
                    </a:lnB>
                    <a:noFill/>
                  </a:tcPr>
                </a:tc>
                <a:extLst>
                  <a:ext uri="{0D108BD9-81ED-4DB2-BD59-A6C34878D82A}">
                    <a16:rowId xmlns:a16="http://schemas.microsoft.com/office/drawing/2014/main" val="1822381886"/>
                  </a:ext>
                </a:extLst>
              </a:tr>
              <a:tr h="0">
                <a:tc>
                  <a:txBody>
                    <a:bodyPr/>
                    <a:lstStyle/>
                    <a:p>
                      <a:r>
                        <a:rPr lang="en-US" b="1"/>
                        <a:t>iC</a:t>
                      </a:r>
                      <a:endParaRPr lang="en-US"/>
                    </a:p>
                  </a:txBody>
                  <a:tcPr anchor="ctr">
                    <a:lnL>
                      <a:noFill/>
                    </a:lnL>
                    <a:lnR>
                      <a:noFill/>
                    </a:lnR>
                    <a:lnT>
                      <a:noFill/>
                    </a:lnT>
                    <a:lnB>
                      <a:noFill/>
                    </a:lnB>
                    <a:noFill/>
                  </a:tcPr>
                </a:tc>
                <a:tc>
                  <a:txBody>
                    <a:bodyPr/>
                    <a:lstStyle/>
                    <a:p>
                      <a:r>
                        <a:rPr lang="en-US" b="1"/>
                        <a:t>Inner C zone</a:t>
                      </a:r>
                      <a:r>
                        <a:rPr lang="en-US"/>
                        <a:t> (center area)</a:t>
                      </a:r>
                    </a:p>
                  </a:txBody>
                  <a:tcPr anchor="ctr">
                    <a:lnL>
                      <a:noFill/>
                    </a:lnL>
                    <a:lnR>
                      <a:noFill/>
                    </a:lnR>
                    <a:lnT>
                      <a:noFill/>
                    </a:lnT>
                    <a:lnB>
                      <a:noFill/>
                    </a:lnB>
                    <a:noFill/>
                  </a:tcPr>
                </a:tc>
                <a:tc>
                  <a:txBody>
                    <a:bodyPr/>
                    <a:lstStyle/>
                    <a:p>
                      <a:r>
                        <a:rPr lang="en-US"/>
                        <a:t>No "u" or "l" – just slightly off near 0 change</a:t>
                      </a:r>
                    </a:p>
                  </a:txBody>
                  <a:tcPr anchor="ctr">
                    <a:lnL>
                      <a:noFill/>
                    </a:lnL>
                    <a:lnR>
                      <a:noFill/>
                    </a:lnR>
                    <a:lnT>
                      <a:noFill/>
                    </a:lnT>
                    <a:lnB>
                      <a:noFill/>
                    </a:lnB>
                    <a:noFill/>
                  </a:tcPr>
                </a:tc>
                <a:tc>
                  <a:txBody>
                    <a:bodyPr/>
                    <a:lstStyle/>
                    <a:p>
                      <a:endParaRPr lang="en-US" dirty="0"/>
                    </a:p>
                  </a:txBody>
                  <a:tcPr>
                    <a:lnL>
                      <a:noFill/>
                    </a:lnL>
                    <a:lnT>
                      <a:noFill/>
                    </a:lnT>
                  </a:tcPr>
                </a:tc>
                <a:extLst>
                  <a:ext uri="{0D108BD9-81ED-4DB2-BD59-A6C34878D82A}">
                    <a16:rowId xmlns:a16="http://schemas.microsoft.com/office/drawing/2014/main" val="1244934783"/>
                  </a:ext>
                </a:extLst>
              </a:tr>
            </a:tbl>
          </a:graphicData>
        </a:graphic>
      </p:graphicFrame>
    </p:spTree>
    <p:extLst>
      <p:ext uri="{BB962C8B-B14F-4D97-AF65-F5344CB8AC3E}">
        <p14:creationId xmlns:p14="http://schemas.microsoft.com/office/powerpoint/2010/main" val="2066520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7E8DC-2B6E-D36A-CBB8-83259C83B00B}"/>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B07EA58C-89DB-03E6-C351-BB168534E0BF}"/>
              </a:ext>
            </a:extLst>
          </p:cNvPr>
          <p:cNvPicPr>
            <a:picLocks noGrp="1" noChangeAspect="1"/>
          </p:cNvPicPr>
          <p:nvPr>
            <p:ph idx="1"/>
          </p:nvPr>
        </p:nvPicPr>
        <p:blipFill>
          <a:blip r:embed="rId3"/>
          <a:stretch>
            <a:fillRect/>
          </a:stretch>
        </p:blipFill>
        <p:spPr>
          <a:xfrm>
            <a:off x="882748" y="1825625"/>
            <a:ext cx="10426504" cy="4351338"/>
          </a:xfrm>
          <a:prstGeom prst="rect">
            <a:avLst/>
          </a:prstGeom>
        </p:spPr>
      </p:pic>
    </p:spTree>
    <p:extLst>
      <p:ext uri="{BB962C8B-B14F-4D97-AF65-F5344CB8AC3E}">
        <p14:creationId xmlns:p14="http://schemas.microsoft.com/office/powerpoint/2010/main" val="205415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AA180-2D18-7A73-7C6D-22F2A4DEE159}"/>
              </a:ext>
            </a:extLst>
          </p:cNvPr>
          <p:cNvSpPr>
            <a:spLocks noGrp="1"/>
          </p:cNvSpPr>
          <p:nvPr>
            <p:ph type="title"/>
          </p:nvPr>
        </p:nvSpPr>
        <p:spPr/>
        <p:txBody>
          <a:bodyPr/>
          <a:lstStyle/>
          <a:p>
            <a:r>
              <a:rPr lang="en-US" i="1" dirty="0"/>
              <a:t>Coherent mean squared error </a:t>
            </a:r>
            <a:endParaRPr lang="en-US" dirty="0"/>
          </a:p>
        </p:txBody>
      </p:sp>
      <p:sp>
        <p:nvSpPr>
          <p:cNvPr id="9" name="TextBox 8">
            <a:extLst>
              <a:ext uri="{FF2B5EF4-FFF2-40B4-BE49-F238E27FC236}">
                <a16:creationId xmlns:a16="http://schemas.microsoft.com/office/drawing/2014/main" id="{6850CFCD-39A0-AAC1-902B-AA030A2AC527}"/>
              </a:ext>
            </a:extLst>
          </p:cNvPr>
          <p:cNvSpPr txBox="1"/>
          <p:nvPr/>
        </p:nvSpPr>
        <p:spPr>
          <a:xfrm>
            <a:off x="1132115" y="2029323"/>
            <a:ext cx="6096000" cy="2308324"/>
          </a:xfrm>
          <a:prstGeom prst="rect">
            <a:avLst/>
          </a:prstGeom>
          <a:noFill/>
        </p:spPr>
        <p:txBody>
          <a:bodyPr wrap="square">
            <a:spAutoFit/>
          </a:bodyPr>
          <a:lstStyle/>
          <a:p>
            <a:r>
              <a:rPr lang="en-US" dirty="0"/>
              <a:t>Variation means:</a:t>
            </a:r>
          </a:p>
          <a:p>
            <a:r>
              <a:rPr lang="en-US" dirty="0"/>
              <a:t>How much glucose changes over time</a:t>
            </a:r>
          </a:p>
          <a:p>
            <a:endParaRPr lang="en-US" dirty="0"/>
          </a:p>
          <a:p>
            <a:r>
              <a:rPr lang="en-US" dirty="0"/>
              <a:t>It’s calculated like this:</a:t>
            </a:r>
          </a:p>
          <a:p>
            <a:endParaRPr lang="en-US" dirty="0"/>
          </a:p>
          <a:p>
            <a:r>
              <a:rPr lang="el-GR" dirty="0"/>
              <a:t>Δ</a:t>
            </a:r>
            <a:r>
              <a:rPr lang="en-US" dirty="0"/>
              <a:t>g = gₜ - gₜ₋₁  (true variation)</a:t>
            </a:r>
          </a:p>
          <a:p>
            <a:endParaRPr lang="en-US" dirty="0"/>
          </a:p>
          <a:p>
            <a:r>
              <a:rPr lang="el-GR" dirty="0"/>
              <a:t>Δ</a:t>
            </a:r>
            <a:r>
              <a:rPr lang="en-US" dirty="0" err="1"/>
              <a:t>ĝ</a:t>
            </a:r>
            <a:r>
              <a:rPr lang="en-US" dirty="0"/>
              <a:t> = </a:t>
            </a:r>
            <a:r>
              <a:rPr lang="en-US" dirty="0" err="1"/>
              <a:t>ĝ</a:t>
            </a:r>
            <a:r>
              <a:rPr lang="en-US" dirty="0"/>
              <a:t>ₜ - </a:t>
            </a:r>
            <a:r>
              <a:rPr lang="en-US" dirty="0" err="1"/>
              <a:t>ĝ</a:t>
            </a:r>
            <a:r>
              <a:rPr lang="en-US" dirty="0"/>
              <a:t>ₜ₋₁  (predicted variation)</a:t>
            </a:r>
          </a:p>
        </p:txBody>
      </p:sp>
    </p:spTree>
    <p:extLst>
      <p:ext uri="{BB962C8B-B14F-4D97-AF65-F5344CB8AC3E}">
        <p14:creationId xmlns:p14="http://schemas.microsoft.com/office/powerpoint/2010/main" val="21322939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C1589-469D-4D96-99FF-B9357FFA5B5D}"/>
              </a:ext>
            </a:extLst>
          </p:cNvPr>
          <p:cNvSpPr>
            <a:spLocks noGrp="1"/>
          </p:cNvSpPr>
          <p:nvPr>
            <p:ph type="title"/>
          </p:nvPr>
        </p:nvSpPr>
        <p:spPr/>
        <p:txBody>
          <a:bodyPr/>
          <a:lstStyle/>
          <a:p>
            <a:endParaRPr lang="en-US"/>
          </a:p>
        </p:txBody>
      </p:sp>
      <p:sp>
        <p:nvSpPr>
          <p:cNvPr id="5" name="TextBox 4">
            <a:extLst>
              <a:ext uri="{FF2B5EF4-FFF2-40B4-BE49-F238E27FC236}">
                <a16:creationId xmlns:a16="http://schemas.microsoft.com/office/drawing/2014/main" id="{E1D21A1E-A43E-BE78-0560-6224263910E1}"/>
              </a:ext>
            </a:extLst>
          </p:cNvPr>
          <p:cNvSpPr txBox="1"/>
          <p:nvPr/>
        </p:nvSpPr>
        <p:spPr>
          <a:xfrm>
            <a:off x="838199" y="1771806"/>
            <a:ext cx="8922249" cy="2308324"/>
          </a:xfrm>
          <a:prstGeom prst="rect">
            <a:avLst/>
          </a:prstGeom>
          <a:noFill/>
        </p:spPr>
        <p:txBody>
          <a:bodyPr wrap="square">
            <a:spAutoFit/>
          </a:bodyPr>
          <a:lstStyle/>
          <a:p>
            <a:r>
              <a:rPr lang="en-US" dirty="0"/>
              <a:t>The coherent mean squared error (</a:t>
            </a:r>
            <a:r>
              <a:rPr lang="en-US" dirty="0" err="1"/>
              <a:t>cMSE</a:t>
            </a:r>
            <a:r>
              <a:rPr lang="en-US" dirty="0"/>
              <a:t>) is a new loss function that combines two things:</a:t>
            </a:r>
          </a:p>
          <a:p>
            <a:endParaRPr lang="en-US" dirty="0"/>
          </a:p>
          <a:p>
            <a:r>
              <a:rPr lang="en-US" dirty="0"/>
              <a:t>1. Normal prediction error (MSE):</a:t>
            </a:r>
          </a:p>
          <a:p>
            <a:r>
              <a:rPr lang="en-US" dirty="0"/>
              <a:t>   (gₙ - </a:t>
            </a:r>
            <a:r>
              <a:rPr lang="en-US" dirty="0" err="1"/>
              <a:t>ĝ</a:t>
            </a:r>
            <a:r>
              <a:rPr lang="en-US" dirty="0"/>
              <a:t>ₙ)² → Difference between predicted and true glucose values</a:t>
            </a:r>
          </a:p>
          <a:p>
            <a:endParaRPr lang="en-US" dirty="0"/>
          </a:p>
          <a:p>
            <a:r>
              <a:rPr lang="en-US" dirty="0"/>
              <a:t>2. Variation error (new):</a:t>
            </a:r>
          </a:p>
          <a:p>
            <a:r>
              <a:rPr lang="en-US" dirty="0"/>
              <a:t>   (</a:t>
            </a:r>
            <a:r>
              <a:rPr lang="el-GR" dirty="0"/>
              <a:t>Δ</a:t>
            </a:r>
            <a:r>
              <a:rPr lang="en-US" dirty="0"/>
              <a:t>gₙ - </a:t>
            </a:r>
            <a:r>
              <a:rPr lang="el-GR" dirty="0"/>
              <a:t>Δ</a:t>
            </a:r>
            <a:r>
              <a:rPr lang="en-US" dirty="0" err="1"/>
              <a:t>ĝ</a:t>
            </a:r>
            <a:r>
              <a:rPr lang="en-US" dirty="0"/>
              <a:t>ₙ)² → Difference between real and predicted glucose change</a:t>
            </a:r>
          </a:p>
        </p:txBody>
      </p:sp>
    </p:spTree>
    <p:extLst>
      <p:ext uri="{BB962C8B-B14F-4D97-AF65-F5344CB8AC3E}">
        <p14:creationId xmlns:p14="http://schemas.microsoft.com/office/powerpoint/2010/main" val="1191110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57CCB-2855-013E-9914-D40EBC7E6249}"/>
              </a:ext>
            </a:extLst>
          </p:cNvPr>
          <p:cNvSpPr>
            <a:spLocks noGrp="1"/>
          </p:cNvSpPr>
          <p:nvPr>
            <p:ph type="title"/>
          </p:nvPr>
        </p:nvSpPr>
        <p:spPr/>
        <p:txBody>
          <a:bodyPr/>
          <a:lstStyle/>
          <a:p>
            <a:endParaRPr lang="en-US"/>
          </a:p>
        </p:txBody>
      </p:sp>
      <p:sp>
        <p:nvSpPr>
          <p:cNvPr id="5" name="TextBox 4">
            <a:extLst>
              <a:ext uri="{FF2B5EF4-FFF2-40B4-BE49-F238E27FC236}">
                <a16:creationId xmlns:a16="http://schemas.microsoft.com/office/drawing/2014/main" id="{B4C4E078-AFD5-2039-38D1-8A6A42FD6698}"/>
              </a:ext>
            </a:extLst>
          </p:cNvPr>
          <p:cNvSpPr txBox="1"/>
          <p:nvPr/>
        </p:nvSpPr>
        <p:spPr>
          <a:xfrm>
            <a:off x="2390454" y="3429000"/>
            <a:ext cx="6096000" cy="2031325"/>
          </a:xfrm>
          <a:prstGeom prst="rect">
            <a:avLst/>
          </a:prstGeom>
          <a:noFill/>
        </p:spPr>
        <p:txBody>
          <a:bodyPr wrap="square">
            <a:spAutoFit/>
          </a:bodyPr>
          <a:lstStyle/>
          <a:p>
            <a:r>
              <a:rPr lang="en-US" dirty="0"/>
              <a:t>Combine both errors with a weight:</a:t>
            </a:r>
          </a:p>
          <a:p>
            <a:r>
              <a:rPr lang="en-US" dirty="0" err="1"/>
              <a:t>cMSE</a:t>
            </a:r>
            <a:r>
              <a:rPr lang="en-US" dirty="0"/>
              <a:t> = MSE of glucose values + c ⋅ MSE of variations</a:t>
            </a:r>
          </a:p>
          <a:p>
            <a:endParaRPr lang="en-US" dirty="0"/>
          </a:p>
          <a:p>
            <a:r>
              <a:rPr lang="en-US" dirty="0"/>
              <a:t>The c is called the coherence factor:</a:t>
            </a:r>
          </a:p>
          <a:p>
            <a:r>
              <a:rPr lang="en-US" dirty="0"/>
              <a:t>• c = 0 → model only cares about values (regular MSE)</a:t>
            </a:r>
          </a:p>
          <a:p>
            <a:r>
              <a:rPr lang="en-US" dirty="0"/>
              <a:t>• c = 1 → equal focus on values and variations</a:t>
            </a:r>
          </a:p>
          <a:p>
            <a:r>
              <a:rPr lang="en-US" dirty="0"/>
              <a:t>• c = 10 → strong focus on variation accuracy</a:t>
            </a:r>
          </a:p>
        </p:txBody>
      </p:sp>
      <p:pic>
        <p:nvPicPr>
          <p:cNvPr id="6" name="Picture 5">
            <a:extLst>
              <a:ext uri="{FF2B5EF4-FFF2-40B4-BE49-F238E27FC236}">
                <a16:creationId xmlns:a16="http://schemas.microsoft.com/office/drawing/2014/main" id="{65DC7D51-745D-5B35-CEC5-1CB0678A3F0D}"/>
              </a:ext>
            </a:extLst>
          </p:cNvPr>
          <p:cNvPicPr>
            <a:picLocks noChangeAspect="1"/>
          </p:cNvPicPr>
          <p:nvPr/>
        </p:nvPicPr>
        <p:blipFill>
          <a:blip r:embed="rId2"/>
          <a:stretch>
            <a:fillRect/>
          </a:stretch>
        </p:blipFill>
        <p:spPr>
          <a:xfrm>
            <a:off x="1552254" y="2002358"/>
            <a:ext cx="7772400" cy="812369"/>
          </a:xfrm>
          <a:prstGeom prst="rect">
            <a:avLst/>
          </a:prstGeom>
        </p:spPr>
      </p:pic>
    </p:spTree>
    <p:extLst>
      <p:ext uri="{BB962C8B-B14F-4D97-AF65-F5344CB8AC3E}">
        <p14:creationId xmlns:p14="http://schemas.microsoft.com/office/powerpoint/2010/main" val="1103538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65838-D1A3-3C82-86EB-48F87DB20E66}"/>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DD5A2846-5170-4BE5-62BB-83A1DE8CC570}"/>
              </a:ext>
            </a:extLst>
          </p:cNvPr>
          <p:cNvPicPr>
            <a:picLocks noGrp="1" noChangeAspect="1"/>
          </p:cNvPicPr>
          <p:nvPr>
            <p:ph idx="1"/>
          </p:nvPr>
        </p:nvPicPr>
        <p:blipFill>
          <a:blip r:embed="rId3"/>
          <a:stretch>
            <a:fillRect/>
          </a:stretch>
        </p:blipFill>
        <p:spPr>
          <a:xfrm>
            <a:off x="560798" y="1907154"/>
            <a:ext cx="10515600" cy="3633475"/>
          </a:xfrm>
          <a:prstGeom prst="rect">
            <a:avLst/>
          </a:prstGeom>
        </p:spPr>
      </p:pic>
    </p:spTree>
    <p:extLst>
      <p:ext uri="{BB962C8B-B14F-4D97-AF65-F5344CB8AC3E}">
        <p14:creationId xmlns:p14="http://schemas.microsoft.com/office/powerpoint/2010/main" val="4245804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7C57851-46E1-72ED-2C3D-ACFD47D1A93E}"/>
              </a:ext>
            </a:extLst>
          </p:cNvPr>
          <p:cNvSpPr txBox="1"/>
          <p:nvPr/>
        </p:nvSpPr>
        <p:spPr>
          <a:xfrm>
            <a:off x="1589314" y="1182567"/>
            <a:ext cx="6096000" cy="923330"/>
          </a:xfrm>
          <a:prstGeom prst="rect">
            <a:avLst/>
          </a:prstGeom>
          <a:noFill/>
        </p:spPr>
        <p:txBody>
          <a:bodyPr wrap="square">
            <a:spAutoFit/>
          </a:bodyPr>
          <a:lstStyle/>
          <a:p>
            <a:r>
              <a:rPr lang="en-US" dirty="0"/>
              <a:t>Xₜ₋H : Input at time t minus H (e.g., 3 hours ago)</a:t>
            </a:r>
          </a:p>
          <a:p>
            <a:r>
              <a:rPr lang="en-US" dirty="0"/>
              <a:t>Xₜ₋₁ : Input at time just before now</a:t>
            </a:r>
          </a:p>
          <a:p>
            <a:r>
              <a:rPr lang="en-US" dirty="0"/>
              <a:t>Xₜ   : Input right now</a:t>
            </a:r>
          </a:p>
        </p:txBody>
      </p:sp>
      <p:sp>
        <p:nvSpPr>
          <p:cNvPr id="9" name="TextBox 8">
            <a:extLst>
              <a:ext uri="{FF2B5EF4-FFF2-40B4-BE49-F238E27FC236}">
                <a16:creationId xmlns:a16="http://schemas.microsoft.com/office/drawing/2014/main" id="{661F1FCC-A39F-585E-BD47-2FCB32B0D81D}"/>
              </a:ext>
            </a:extLst>
          </p:cNvPr>
          <p:cNvSpPr txBox="1"/>
          <p:nvPr/>
        </p:nvSpPr>
        <p:spPr>
          <a:xfrm>
            <a:off x="1589314" y="2615862"/>
            <a:ext cx="6096000" cy="646331"/>
          </a:xfrm>
          <a:prstGeom prst="rect">
            <a:avLst/>
          </a:prstGeom>
          <a:noFill/>
        </p:spPr>
        <p:txBody>
          <a:bodyPr wrap="square">
            <a:spAutoFit/>
          </a:bodyPr>
          <a:lstStyle/>
          <a:p>
            <a:r>
              <a:rPr lang="cy-GB" dirty="0"/>
              <a:t>ŷₜ₊ₚₕ₋₁ : Prediction for glucose value 25 minutes in the future</a:t>
            </a:r>
          </a:p>
          <a:p>
            <a:r>
              <a:rPr lang="cy-GB" dirty="0"/>
              <a:t>ŷₜ₊ₚₕ   : Prediction for glucose value 30 minutes in the future</a:t>
            </a:r>
          </a:p>
        </p:txBody>
      </p:sp>
      <p:sp>
        <p:nvSpPr>
          <p:cNvPr id="11" name="TextBox 10">
            <a:extLst>
              <a:ext uri="{FF2B5EF4-FFF2-40B4-BE49-F238E27FC236}">
                <a16:creationId xmlns:a16="http://schemas.microsoft.com/office/drawing/2014/main" id="{6F5D9218-9128-744F-12B0-93C33873D2B4}"/>
              </a:ext>
            </a:extLst>
          </p:cNvPr>
          <p:cNvSpPr txBox="1"/>
          <p:nvPr/>
        </p:nvSpPr>
        <p:spPr>
          <a:xfrm>
            <a:off x="1589314" y="3872269"/>
            <a:ext cx="6096000" cy="2031325"/>
          </a:xfrm>
          <a:prstGeom prst="rect">
            <a:avLst/>
          </a:prstGeom>
          <a:noFill/>
        </p:spPr>
        <p:txBody>
          <a:bodyPr wrap="square">
            <a:spAutoFit/>
          </a:bodyPr>
          <a:lstStyle/>
          <a:p>
            <a:r>
              <a:rPr lang="en-US" dirty="0"/>
              <a:t>To use the </a:t>
            </a:r>
            <a:r>
              <a:rPr lang="en-US" dirty="0" err="1"/>
              <a:t>cMSE</a:t>
            </a:r>
            <a:r>
              <a:rPr lang="en-US" dirty="0"/>
              <a:t> loss, we need to know how glucose is changing (variation).</a:t>
            </a:r>
          </a:p>
          <a:p>
            <a:endParaRPr lang="en-US" dirty="0"/>
          </a:p>
          <a:p>
            <a:r>
              <a:rPr lang="en-US" dirty="0"/>
              <a:t>So we calculate:</a:t>
            </a:r>
          </a:p>
          <a:p>
            <a:r>
              <a:rPr lang="el-GR" dirty="0"/>
              <a:t>Δ</a:t>
            </a:r>
            <a:r>
              <a:rPr lang="en-US" dirty="0" err="1"/>
              <a:t>ĝ</a:t>
            </a:r>
            <a:r>
              <a:rPr lang="en-US" dirty="0"/>
              <a:t> = (</a:t>
            </a:r>
            <a:r>
              <a:rPr lang="en-US" dirty="0" err="1"/>
              <a:t>ĝ</a:t>
            </a:r>
            <a:r>
              <a:rPr lang="en-US" dirty="0"/>
              <a:t>ₜ₊ₚₕ - </a:t>
            </a:r>
            <a:r>
              <a:rPr lang="en-US" dirty="0" err="1"/>
              <a:t>ĝ</a:t>
            </a:r>
            <a:r>
              <a:rPr lang="en-US" dirty="0"/>
              <a:t>ₜ₊ₚₕ₋₁) / </a:t>
            </a:r>
            <a:r>
              <a:rPr lang="el-GR" dirty="0"/>
              <a:t>Δ</a:t>
            </a:r>
            <a:r>
              <a:rPr lang="en-US" dirty="0"/>
              <a:t>T</a:t>
            </a:r>
          </a:p>
          <a:p>
            <a:endParaRPr lang="en-US" dirty="0"/>
          </a:p>
          <a:p>
            <a:r>
              <a:rPr lang="en-US" dirty="0"/>
              <a:t>This gives the predicted rate of glucose change over time.</a:t>
            </a:r>
          </a:p>
        </p:txBody>
      </p:sp>
    </p:spTree>
    <p:extLst>
      <p:ext uri="{BB962C8B-B14F-4D97-AF65-F5344CB8AC3E}">
        <p14:creationId xmlns:p14="http://schemas.microsoft.com/office/powerpoint/2010/main" val="1468440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CB93-1D18-482A-CF23-0422FA6B1A96}"/>
              </a:ext>
            </a:extLst>
          </p:cNvPr>
          <p:cNvSpPr>
            <a:spLocks noGrp="1"/>
          </p:cNvSpPr>
          <p:nvPr>
            <p:ph type="title"/>
          </p:nvPr>
        </p:nvSpPr>
        <p:spPr/>
        <p:txBody>
          <a:bodyPr/>
          <a:lstStyle/>
          <a:p>
            <a:r>
              <a:rPr lang="en-US" i="1" dirty="0"/>
              <a:t>Coherent mean squared glycemic error </a:t>
            </a:r>
            <a:br>
              <a:rPr lang="en-US" dirty="0"/>
            </a:br>
            <a:endParaRPr lang="en-US" dirty="0"/>
          </a:p>
        </p:txBody>
      </p:sp>
      <p:pic>
        <p:nvPicPr>
          <p:cNvPr id="4" name="Content Placeholder 3">
            <a:extLst>
              <a:ext uri="{FF2B5EF4-FFF2-40B4-BE49-F238E27FC236}">
                <a16:creationId xmlns:a16="http://schemas.microsoft.com/office/drawing/2014/main" id="{ED0EA608-97B8-43C6-7031-E912DAA67F0A}"/>
              </a:ext>
            </a:extLst>
          </p:cNvPr>
          <p:cNvPicPr>
            <a:picLocks noGrp="1" noChangeAspect="1"/>
          </p:cNvPicPr>
          <p:nvPr>
            <p:ph idx="1"/>
          </p:nvPr>
        </p:nvPicPr>
        <p:blipFill>
          <a:blip r:embed="rId3"/>
          <a:stretch>
            <a:fillRect/>
          </a:stretch>
        </p:blipFill>
        <p:spPr>
          <a:xfrm>
            <a:off x="1943100" y="1867694"/>
            <a:ext cx="7543800" cy="812800"/>
          </a:xfrm>
          <a:prstGeom prst="rect">
            <a:avLst/>
          </a:prstGeom>
        </p:spPr>
      </p:pic>
      <p:sp>
        <p:nvSpPr>
          <p:cNvPr id="8" name="TextBox 7">
            <a:extLst>
              <a:ext uri="{FF2B5EF4-FFF2-40B4-BE49-F238E27FC236}">
                <a16:creationId xmlns:a16="http://schemas.microsoft.com/office/drawing/2014/main" id="{D3C5DD7B-761D-CF8A-3499-62AD545A2AED}"/>
              </a:ext>
            </a:extLst>
          </p:cNvPr>
          <p:cNvSpPr txBox="1"/>
          <p:nvPr/>
        </p:nvSpPr>
        <p:spPr>
          <a:xfrm>
            <a:off x="990600" y="3059668"/>
            <a:ext cx="2336800" cy="369332"/>
          </a:xfrm>
          <a:prstGeom prst="rect">
            <a:avLst/>
          </a:prstGeom>
          <a:noFill/>
        </p:spPr>
        <p:txBody>
          <a:bodyPr wrap="square">
            <a:spAutoFit/>
          </a:bodyPr>
          <a:lstStyle/>
          <a:p>
            <a:r>
              <a:rPr lang="en-US" dirty="0"/>
              <a:t>P-EGA-based weight</a:t>
            </a:r>
          </a:p>
        </p:txBody>
      </p:sp>
      <p:pic>
        <p:nvPicPr>
          <p:cNvPr id="9" name="Picture 8">
            <a:extLst>
              <a:ext uri="{FF2B5EF4-FFF2-40B4-BE49-F238E27FC236}">
                <a16:creationId xmlns:a16="http://schemas.microsoft.com/office/drawing/2014/main" id="{9B90470D-37DA-26D8-1BB9-2D5730E85B77}"/>
              </a:ext>
            </a:extLst>
          </p:cNvPr>
          <p:cNvPicPr>
            <a:picLocks noChangeAspect="1"/>
          </p:cNvPicPr>
          <p:nvPr/>
        </p:nvPicPr>
        <p:blipFill>
          <a:blip r:embed="rId4"/>
          <a:stretch>
            <a:fillRect/>
          </a:stretch>
        </p:blipFill>
        <p:spPr>
          <a:xfrm>
            <a:off x="514350" y="3724275"/>
            <a:ext cx="4051300" cy="2768600"/>
          </a:xfrm>
          <a:prstGeom prst="rect">
            <a:avLst/>
          </a:prstGeom>
        </p:spPr>
      </p:pic>
      <p:sp>
        <p:nvSpPr>
          <p:cNvPr id="12" name="TextBox 11">
            <a:extLst>
              <a:ext uri="{FF2B5EF4-FFF2-40B4-BE49-F238E27FC236}">
                <a16:creationId xmlns:a16="http://schemas.microsoft.com/office/drawing/2014/main" id="{3A3E48FA-CB0E-9029-7325-B7FE3F38A27D}"/>
              </a:ext>
            </a:extLst>
          </p:cNvPr>
          <p:cNvSpPr txBox="1"/>
          <p:nvPr/>
        </p:nvSpPr>
        <p:spPr>
          <a:xfrm>
            <a:off x="7543800" y="3244334"/>
            <a:ext cx="6096000" cy="369332"/>
          </a:xfrm>
          <a:prstGeom prst="rect">
            <a:avLst/>
          </a:prstGeom>
          <a:noFill/>
        </p:spPr>
        <p:txBody>
          <a:bodyPr wrap="square">
            <a:spAutoFit/>
          </a:bodyPr>
          <a:lstStyle/>
          <a:p>
            <a:r>
              <a:rPr lang="en-US" dirty="0"/>
              <a:t>R-EGA-based weight</a:t>
            </a:r>
          </a:p>
        </p:txBody>
      </p:sp>
      <p:pic>
        <p:nvPicPr>
          <p:cNvPr id="13" name="Picture 12">
            <a:extLst>
              <a:ext uri="{FF2B5EF4-FFF2-40B4-BE49-F238E27FC236}">
                <a16:creationId xmlns:a16="http://schemas.microsoft.com/office/drawing/2014/main" id="{972F011A-D506-7321-F896-E45DCA5CFD82}"/>
              </a:ext>
            </a:extLst>
          </p:cNvPr>
          <p:cNvPicPr>
            <a:picLocks noChangeAspect="1"/>
          </p:cNvPicPr>
          <p:nvPr/>
        </p:nvPicPr>
        <p:blipFill>
          <a:blip r:embed="rId5"/>
          <a:stretch>
            <a:fillRect/>
          </a:stretch>
        </p:blipFill>
        <p:spPr>
          <a:xfrm>
            <a:off x="6400800" y="3724275"/>
            <a:ext cx="4360591" cy="2655332"/>
          </a:xfrm>
          <a:prstGeom prst="rect">
            <a:avLst/>
          </a:prstGeom>
        </p:spPr>
      </p:pic>
    </p:spTree>
    <p:extLst>
      <p:ext uri="{BB962C8B-B14F-4D97-AF65-F5344CB8AC3E}">
        <p14:creationId xmlns:p14="http://schemas.microsoft.com/office/powerpoint/2010/main" val="1081423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F58DB-A807-F207-0DA8-2DE2EB0998D1}"/>
              </a:ext>
            </a:extLst>
          </p:cNvPr>
          <p:cNvSpPr>
            <a:spLocks noGrp="1"/>
          </p:cNvSpPr>
          <p:nvPr>
            <p:ph type="title"/>
          </p:nvPr>
        </p:nvSpPr>
        <p:spPr/>
        <p:txBody>
          <a:bodyPr/>
          <a:lstStyle/>
          <a:p>
            <a:r>
              <a:rPr lang="en-US" dirty="0"/>
              <a:t>blood glucose level negative feedback loop</a:t>
            </a:r>
          </a:p>
        </p:txBody>
      </p:sp>
      <p:pic>
        <p:nvPicPr>
          <p:cNvPr id="4" name="Content Placeholder 3">
            <a:extLst>
              <a:ext uri="{FF2B5EF4-FFF2-40B4-BE49-F238E27FC236}">
                <a16:creationId xmlns:a16="http://schemas.microsoft.com/office/drawing/2014/main" id="{8680CBC3-3A6A-9CEF-3E1D-EC74B5F0F48A}"/>
              </a:ext>
            </a:extLst>
          </p:cNvPr>
          <p:cNvPicPr>
            <a:picLocks noGrp="1" noChangeAspect="1"/>
          </p:cNvPicPr>
          <p:nvPr>
            <p:ph idx="1"/>
          </p:nvPr>
        </p:nvPicPr>
        <p:blipFill>
          <a:blip r:embed="rId3"/>
          <a:stretch>
            <a:fillRect/>
          </a:stretch>
        </p:blipFill>
        <p:spPr>
          <a:xfrm>
            <a:off x="1654907" y="1825625"/>
            <a:ext cx="8882186" cy="4351338"/>
          </a:xfrm>
          <a:prstGeom prst="rect">
            <a:avLst/>
          </a:prstGeom>
        </p:spPr>
      </p:pic>
    </p:spTree>
    <p:extLst>
      <p:ext uri="{BB962C8B-B14F-4D97-AF65-F5344CB8AC3E}">
        <p14:creationId xmlns:p14="http://schemas.microsoft.com/office/powerpoint/2010/main" val="21188042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5295E-43C7-DF2B-D285-5829C64DB0F3}"/>
              </a:ext>
            </a:extLst>
          </p:cNvPr>
          <p:cNvSpPr>
            <a:spLocks noGrp="1"/>
          </p:cNvSpPr>
          <p:nvPr>
            <p:ph type="title"/>
          </p:nvPr>
        </p:nvSpPr>
        <p:spPr/>
        <p:txBody>
          <a:bodyPr/>
          <a:lstStyle/>
          <a:p>
            <a:r>
              <a:rPr lang="en-US" dirty="0"/>
              <a:t>P(g, </a:t>
            </a:r>
            <a:r>
              <a:rPr lang="en-US" dirty="0" err="1"/>
              <a:t>ĝ</a:t>
            </a:r>
            <a:r>
              <a:rPr lang="en-US" dirty="0"/>
              <a:t>): P-EGA region-based weight</a:t>
            </a:r>
          </a:p>
        </p:txBody>
      </p:sp>
      <p:pic>
        <p:nvPicPr>
          <p:cNvPr id="11" name="Picture 10">
            <a:extLst>
              <a:ext uri="{FF2B5EF4-FFF2-40B4-BE49-F238E27FC236}">
                <a16:creationId xmlns:a16="http://schemas.microsoft.com/office/drawing/2014/main" id="{765B5A70-CE45-A6DA-2BE9-FB19A8C345ED}"/>
              </a:ext>
            </a:extLst>
          </p:cNvPr>
          <p:cNvPicPr>
            <a:picLocks noChangeAspect="1"/>
          </p:cNvPicPr>
          <p:nvPr/>
        </p:nvPicPr>
        <p:blipFill>
          <a:blip r:embed="rId2"/>
          <a:stretch>
            <a:fillRect/>
          </a:stretch>
        </p:blipFill>
        <p:spPr>
          <a:xfrm>
            <a:off x="1943100" y="2686213"/>
            <a:ext cx="7772400" cy="3111174"/>
          </a:xfrm>
          <a:prstGeom prst="rect">
            <a:avLst/>
          </a:prstGeom>
        </p:spPr>
      </p:pic>
    </p:spTree>
    <p:extLst>
      <p:ext uri="{BB962C8B-B14F-4D97-AF65-F5344CB8AC3E}">
        <p14:creationId xmlns:p14="http://schemas.microsoft.com/office/powerpoint/2010/main" val="33744698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A97A4-D557-299B-4A6E-E2988181F0E1}"/>
              </a:ext>
            </a:extLst>
          </p:cNvPr>
          <p:cNvSpPr>
            <a:spLocks noGrp="1"/>
          </p:cNvSpPr>
          <p:nvPr>
            <p:ph type="title"/>
          </p:nvPr>
        </p:nvSpPr>
        <p:spPr/>
        <p:txBody>
          <a:bodyPr/>
          <a:lstStyle/>
          <a:p>
            <a:r>
              <a:rPr lang="en-US" dirty="0"/>
              <a:t>R(</a:t>
            </a:r>
            <a:r>
              <a:rPr lang="el-GR" dirty="0"/>
              <a:t>Δ</a:t>
            </a:r>
            <a:r>
              <a:rPr lang="en-US" dirty="0"/>
              <a:t>g, </a:t>
            </a:r>
            <a:r>
              <a:rPr lang="el-GR" dirty="0"/>
              <a:t>Δ</a:t>
            </a:r>
            <a:r>
              <a:rPr lang="en-US" dirty="0" err="1"/>
              <a:t>ĝ</a:t>
            </a:r>
            <a:r>
              <a:rPr lang="en-US" dirty="0"/>
              <a:t>): R-EGA region-based weight</a:t>
            </a:r>
          </a:p>
        </p:txBody>
      </p:sp>
      <p:pic>
        <p:nvPicPr>
          <p:cNvPr id="4" name="Content Placeholder 3">
            <a:extLst>
              <a:ext uri="{FF2B5EF4-FFF2-40B4-BE49-F238E27FC236}">
                <a16:creationId xmlns:a16="http://schemas.microsoft.com/office/drawing/2014/main" id="{91BDB326-85A9-B382-BEB6-39E66EE52029}"/>
              </a:ext>
            </a:extLst>
          </p:cNvPr>
          <p:cNvPicPr>
            <a:picLocks noGrp="1" noChangeAspect="1"/>
          </p:cNvPicPr>
          <p:nvPr>
            <p:ph idx="1"/>
          </p:nvPr>
        </p:nvPicPr>
        <p:blipFill>
          <a:blip r:embed="rId2"/>
          <a:stretch>
            <a:fillRect/>
          </a:stretch>
        </p:blipFill>
        <p:spPr>
          <a:xfrm>
            <a:off x="1638300" y="2489994"/>
            <a:ext cx="8915400" cy="3022600"/>
          </a:xfrm>
          <a:prstGeom prst="rect">
            <a:avLst/>
          </a:prstGeom>
        </p:spPr>
      </p:pic>
    </p:spTree>
    <p:extLst>
      <p:ext uri="{BB962C8B-B14F-4D97-AF65-F5344CB8AC3E}">
        <p14:creationId xmlns:p14="http://schemas.microsoft.com/office/powerpoint/2010/main" val="26621049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3CA43FB-F2EB-B177-A426-75BDD5BA745A}"/>
              </a:ext>
            </a:extLst>
          </p:cNvPr>
          <p:cNvSpPr txBox="1"/>
          <p:nvPr/>
        </p:nvSpPr>
        <p:spPr>
          <a:xfrm>
            <a:off x="1041400" y="610604"/>
            <a:ext cx="6096000" cy="369332"/>
          </a:xfrm>
          <a:prstGeom prst="rect">
            <a:avLst/>
          </a:prstGeom>
          <a:noFill/>
        </p:spPr>
        <p:txBody>
          <a:bodyPr wrap="square">
            <a:spAutoFit/>
          </a:bodyPr>
          <a:lstStyle/>
          <a:p>
            <a:r>
              <a:rPr lang="en-US" dirty="0"/>
              <a:t>The full </a:t>
            </a:r>
            <a:r>
              <a:rPr lang="en-US" dirty="0" err="1"/>
              <a:t>gcMSE</a:t>
            </a:r>
            <a:r>
              <a:rPr lang="en-US" dirty="0"/>
              <a:t> loss function has </a:t>
            </a:r>
            <a:r>
              <a:rPr lang="en-US" b="1" dirty="0"/>
              <a:t>14 weights -&gt;</a:t>
            </a:r>
            <a:endParaRPr lang="en-US" dirty="0"/>
          </a:p>
        </p:txBody>
      </p:sp>
      <p:sp>
        <p:nvSpPr>
          <p:cNvPr id="9" name="TextBox 8">
            <a:extLst>
              <a:ext uri="{FF2B5EF4-FFF2-40B4-BE49-F238E27FC236}">
                <a16:creationId xmlns:a16="http://schemas.microsoft.com/office/drawing/2014/main" id="{05B976C9-4760-4FAB-564A-5D68CF4F79CC}"/>
              </a:ext>
            </a:extLst>
          </p:cNvPr>
          <p:cNvSpPr txBox="1"/>
          <p:nvPr/>
        </p:nvSpPr>
        <p:spPr>
          <a:xfrm>
            <a:off x="5803900" y="589434"/>
            <a:ext cx="6096000" cy="369332"/>
          </a:xfrm>
          <a:prstGeom prst="rect">
            <a:avLst/>
          </a:prstGeom>
          <a:noFill/>
        </p:spPr>
        <p:txBody>
          <a:bodyPr wrap="square">
            <a:spAutoFit/>
          </a:bodyPr>
          <a:lstStyle/>
          <a:p>
            <a:r>
              <a:rPr lang="en-US" dirty="0"/>
              <a:t>Tuning all of these is </a:t>
            </a:r>
            <a:r>
              <a:rPr lang="en-US" b="1" dirty="0"/>
              <a:t>too complex and time-consuming</a:t>
            </a:r>
            <a:r>
              <a:rPr lang="en-US" dirty="0"/>
              <a:t>.</a:t>
            </a:r>
          </a:p>
        </p:txBody>
      </p:sp>
      <p:sp>
        <p:nvSpPr>
          <p:cNvPr id="11" name="TextBox 10">
            <a:extLst>
              <a:ext uri="{FF2B5EF4-FFF2-40B4-BE49-F238E27FC236}">
                <a16:creationId xmlns:a16="http://schemas.microsoft.com/office/drawing/2014/main" id="{1BEBB74D-FC47-D4C2-FD43-3D1CF927F17F}"/>
              </a:ext>
            </a:extLst>
          </p:cNvPr>
          <p:cNvSpPr txBox="1"/>
          <p:nvPr/>
        </p:nvSpPr>
        <p:spPr>
          <a:xfrm>
            <a:off x="3768190" y="1544949"/>
            <a:ext cx="6096000" cy="369332"/>
          </a:xfrm>
          <a:prstGeom prst="rect">
            <a:avLst/>
          </a:prstGeom>
          <a:noFill/>
        </p:spPr>
        <p:txBody>
          <a:bodyPr wrap="square">
            <a:spAutoFit/>
          </a:bodyPr>
          <a:lstStyle/>
          <a:p>
            <a:r>
              <a:rPr lang="en-US" dirty="0"/>
              <a:t>Simplify it to just </a:t>
            </a:r>
            <a:r>
              <a:rPr lang="en-US" b="1" dirty="0"/>
              <a:t>3 hyperparameters</a:t>
            </a:r>
            <a:endParaRPr lang="en-US" dirty="0"/>
          </a:p>
        </p:txBody>
      </p:sp>
      <p:sp>
        <p:nvSpPr>
          <p:cNvPr id="15" name="TextBox 14">
            <a:extLst>
              <a:ext uri="{FF2B5EF4-FFF2-40B4-BE49-F238E27FC236}">
                <a16:creationId xmlns:a16="http://schemas.microsoft.com/office/drawing/2014/main" id="{BD0EDEFA-DC30-D297-38AA-E4EFA5F57458}"/>
              </a:ext>
            </a:extLst>
          </p:cNvPr>
          <p:cNvSpPr txBox="1"/>
          <p:nvPr/>
        </p:nvSpPr>
        <p:spPr>
          <a:xfrm>
            <a:off x="1041400" y="2521635"/>
            <a:ext cx="6096000" cy="646331"/>
          </a:xfrm>
          <a:prstGeom prst="rect">
            <a:avLst/>
          </a:prstGeom>
          <a:noFill/>
        </p:spPr>
        <p:txBody>
          <a:bodyPr wrap="square">
            <a:spAutoFit/>
          </a:bodyPr>
          <a:lstStyle/>
          <a:p>
            <a:r>
              <a:rPr lang="en-US" dirty="0"/>
              <a:t>predictions in R-EGA zones A and B already show a correct trend, they don’t need to be improved.</a:t>
            </a:r>
          </a:p>
        </p:txBody>
      </p:sp>
      <p:pic>
        <p:nvPicPr>
          <p:cNvPr id="16" name="Picture 15">
            <a:extLst>
              <a:ext uri="{FF2B5EF4-FFF2-40B4-BE49-F238E27FC236}">
                <a16:creationId xmlns:a16="http://schemas.microsoft.com/office/drawing/2014/main" id="{0CC56529-B65E-6120-0B79-55D56F805B63}"/>
              </a:ext>
            </a:extLst>
          </p:cNvPr>
          <p:cNvPicPr>
            <a:picLocks noChangeAspect="1"/>
          </p:cNvPicPr>
          <p:nvPr/>
        </p:nvPicPr>
        <p:blipFill>
          <a:blip r:embed="rId2"/>
          <a:stretch>
            <a:fillRect/>
          </a:stretch>
        </p:blipFill>
        <p:spPr>
          <a:xfrm>
            <a:off x="7658100" y="2451100"/>
            <a:ext cx="1422400" cy="609600"/>
          </a:xfrm>
          <a:prstGeom prst="rect">
            <a:avLst/>
          </a:prstGeom>
        </p:spPr>
      </p:pic>
      <p:sp>
        <p:nvSpPr>
          <p:cNvPr id="19" name="TextBox 18">
            <a:extLst>
              <a:ext uri="{FF2B5EF4-FFF2-40B4-BE49-F238E27FC236}">
                <a16:creationId xmlns:a16="http://schemas.microsoft.com/office/drawing/2014/main" id="{E93726D4-980C-4BAE-8E13-A8BEA87B0686}"/>
              </a:ext>
            </a:extLst>
          </p:cNvPr>
          <p:cNvSpPr txBox="1"/>
          <p:nvPr/>
        </p:nvSpPr>
        <p:spPr>
          <a:xfrm>
            <a:off x="1041400" y="3739635"/>
            <a:ext cx="6096000" cy="923330"/>
          </a:xfrm>
          <a:prstGeom prst="rect">
            <a:avLst/>
          </a:prstGeom>
          <a:noFill/>
        </p:spPr>
        <p:txBody>
          <a:bodyPr wrap="square">
            <a:spAutoFit/>
          </a:bodyPr>
          <a:lstStyle/>
          <a:p>
            <a:r>
              <a:rPr lang="en-US" dirty="0"/>
              <a:t>From a clinical point of view, once you're outside zone A/B, any error could be harmful. So, no need to tune each zone separately.</a:t>
            </a:r>
          </a:p>
        </p:txBody>
      </p:sp>
      <p:pic>
        <p:nvPicPr>
          <p:cNvPr id="20" name="Picture 19">
            <a:extLst>
              <a:ext uri="{FF2B5EF4-FFF2-40B4-BE49-F238E27FC236}">
                <a16:creationId xmlns:a16="http://schemas.microsoft.com/office/drawing/2014/main" id="{E55FF8D9-F04F-734D-143C-414E90108AA2}"/>
              </a:ext>
            </a:extLst>
          </p:cNvPr>
          <p:cNvPicPr>
            <a:picLocks noChangeAspect="1"/>
          </p:cNvPicPr>
          <p:nvPr/>
        </p:nvPicPr>
        <p:blipFill>
          <a:blip r:embed="rId3"/>
          <a:stretch>
            <a:fillRect/>
          </a:stretch>
        </p:blipFill>
        <p:spPr>
          <a:xfrm>
            <a:off x="7086600" y="3739635"/>
            <a:ext cx="4102100" cy="609600"/>
          </a:xfrm>
          <a:prstGeom prst="rect">
            <a:avLst/>
          </a:prstGeom>
        </p:spPr>
      </p:pic>
      <p:pic>
        <p:nvPicPr>
          <p:cNvPr id="21" name="Picture 20">
            <a:extLst>
              <a:ext uri="{FF2B5EF4-FFF2-40B4-BE49-F238E27FC236}">
                <a16:creationId xmlns:a16="http://schemas.microsoft.com/office/drawing/2014/main" id="{D0275542-9FE6-9829-5D06-9B92B239B7CB}"/>
              </a:ext>
            </a:extLst>
          </p:cNvPr>
          <p:cNvPicPr>
            <a:picLocks noChangeAspect="1"/>
          </p:cNvPicPr>
          <p:nvPr/>
        </p:nvPicPr>
        <p:blipFill>
          <a:blip r:embed="rId4"/>
          <a:stretch>
            <a:fillRect/>
          </a:stretch>
        </p:blipFill>
        <p:spPr>
          <a:xfrm>
            <a:off x="7658100" y="4418570"/>
            <a:ext cx="2768600" cy="609600"/>
          </a:xfrm>
          <a:prstGeom prst="rect">
            <a:avLst/>
          </a:prstGeom>
        </p:spPr>
      </p:pic>
      <p:sp>
        <p:nvSpPr>
          <p:cNvPr id="23" name="TextBox 22">
            <a:extLst>
              <a:ext uri="{FF2B5EF4-FFF2-40B4-BE49-F238E27FC236}">
                <a16:creationId xmlns:a16="http://schemas.microsoft.com/office/drawing/2014/main" id="{19E2A4A7-7453-A734-A99A-6219A78F184F}"/>
              </a:ext>
            </a:extLst>
          </p:cNvPr>
          <p:cNvSpPr txBox="1"/>
          <p:nvPr/>
        </p:nvSpPr>
        <p:spPr>
          <a:xfrm>
            <a:off x="1041400" y="6015000"/>
            <a:ext cx="6096000" cy="369332"/>
          </a:xfrm>
          <a:prstGeom prst="rect">
            <a:avLst/>
          </a:prstGeom>
          <a:noFill/>
        </p:spPr>
        <p:txBody>
          <a:bodyPr wrap="square">
            <a:spAutoFit/>
          </a:bodyPr>
          <a:lstStyle/>
          <a:p>
            <a:r>
              <a:rPr lang="en-US" dirty="0"/>
              <a:t>So give extra weight to errors in the </a:t>
            </a:r>
            <a:r>
              <a:rPr lang="en-US" dirty="0" err="1"/>
              <a:t>PuD</a:t>
            </a:r>
            <a:r>
              <a:rPr lang="en-US" dirty="0"/>
              <a:t> and </a:t>
            </a:r>
            <a:r>
              <a:rPr lang="en-US" dirty="0" err="1"/>
              <a:t>PuE</a:t>
            </a:r>
            <a:r>
              <a:rPr lang="en-US" dirty="0"/>
              <a:t> zones</a:t>
            </a:r>
          </a:p>
        </p:txBody>
      </p:sp>
      <p:sp>
        <p:nvSpPr>
          <p:cNvPr id="25" name="TextBox 24">
            <a:extLst>
              <a:ext uri="{FF2B5EF4-FFF2-40B4-BE49-F238E27FC236}">
                <a16:creationId xmlns:a16="http://schemas.microsoft.com/office/drawing/2014/main" id="{20EE39FA-0768-3CEA-1079-F11F7B5C5591}"/>
              </a:ext>
            </a:extLst>
          </p:cNvPr>
          <p:cNvSpPr txBox="1"/>
          <p:nvPr/>
        </p:nvSpPr>
        <p:spPr>
          <a:xfrm>
            <a:off x="1041400" y="5625934"/>
            <a:ext cx="6096000" cy="369332"/>
          </a:xfrm>
          <a:prstGeom prst="rect">
            <a:avLst/>
          </a:prstGeom>
          <a:noFill/>
        </p:spPr>
        <p:txBody>
          <a:bodyPr wrap="square">
            <a:spAutoFit/>
          </a:bodyPr>
          <a:lstStyle/>
          <a:p>
            <a:r>
              <a:rPr lang="en-US" dirty="0"/>
              <a:t>Make hypoglycemia especially important</a:t>
            </a:r>
          </a:p>
        </p:txBody>
      </p:sp>
      <p:pic>
        <p:nvPicPr>
          <p:cNvPr id="26" name="Picture 25">
            <a:extLst>
              <a:ext uri="{FF2B5EF4-FFF2-40B4-BE49-F238E27FC236}">
                <a16:creationId xmlns:a16="http://schemas.microsoft.com/office/drawing/2014/main" id="{7A64D0BD-D636-E18E-0FFE-82692B67B226}"/>
              </a:ext>
            </a:extLst>
          </p:cNvPr>
          <p:cNvPicPr>
            <a:picLocks noChangeAspect="1"/>
          </p:cNvPicPr>
          <p:nvPr/>
        </p:nvPicPr>
        <p:blipFill>
          <a:blip r:embed="rId5"/>
          <a:stretch>
            <a:fillRect/>
          </a:stretch>
        </p:blipFill>
        <p:spPr>
          <a:xfrm>
            <a:off x="8051800" y="5728566"/>
            <a:ext cx="1371600" cy="533400"/>
          </a:xfrm>
          <a:prstGeom prst="rect">
            <a:avLst/>
          </a:prstGeom>
        </p:spPr>
      </p:pic>
    </p:spTree>
    <p:extLst>
      <p:ext uri="{BB962C8B-B14F-4D97-AF65-F5344CB8AC3E}">
        <p14:creationId xmlns:p14="http://schemas.microsoft.com/office/powerpoint/2010/main" val="18012932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64025-515D-4232-9D58-1E9ABB814888}"/>
              </a:ext>
            </a:extLst>
          </p:cNvPr>
          <p:cNvSpPr>
            <a:spLocks noGrp="1"/>
          </p:cNvSpPr>
          <p:nvPr>
            <p:ph type="title"/>
          </p:nvPr>
        </p:nvSpPr>
        <p:spPr/>
        <p:txBody>
          <a:bodyPr/>
          <a:lstStyle/>
          <a:p>
            <a:r>
              <a:rPr lang="en-US" dirty="0"/>
              <a:t>Simplified </a:t>
            </a:r>
            <a:r>
              <a:rPr lang="en-US" dirty="0" err="1"/>
              <a:t>gcMSE</a:t>
            </a:r>
            <a:r>
              <a:rPr lang="en-US" dirty="0"/>
              <a:t> equations:</a:t>
            </a:r>
          </a:p>
        </p:txBody>
      </p:sp>
      <p:pic>
        <p:nvPicPr>
          <p:cNvPr id="10" name="Picture 9">
            <a:extLst>
              <a:ext uri="{FF2B5EF4-FFF2-40B4-BE49-F238E27FC236}">
                <a16:creationId xmlns:a16="http://schemas.microsoft.com/office/drawing/2014/main" id="{58BFFCFA-4C1C-2EC2-9697-AC4CC8BC92A7}"/>
              </a:ext>
            </a:extLst>
          </p:cNvPr>
          <p:cNvPicPr>
            <a:picLocks noChangeAspect="1"/>
          </p:cNvPicPr>
          <p:nvPr/>
        </p:nvPicPr>
        <p:blipFill>
          <a:blip r:embed="rId3"/>
          <a:stretch>
            <a:fillRect/>
          </a:stretch>
        </p:blipFill>
        <p:spPr>
          <a:xfrm>
            <a:off x="1016000" y="2336800"/>
            <a:ext cx="4978400" cy="1295400"/>
          </a:xfrm>
          <a:prstGeom prst="rect">
            <a:avLst/>
          </a:prstGeom>
        </p:spPr>
      </p:pic>
      <p:pic>
        <p:nvPicPr>
          <p:cNvPr id="13" name="Picture 12">
            <a:extLst>
              <a:ext uri="{FF2B5EF4-FFF2-40B4-BE49-F238E27FC236}">
                <a16:creationId xmlns:a16="http://schemas.microsoft.com/office/drawing/2014/main" id="{3ECEB4D8-DBA8-CFB7-D69A-83EA4203BAB8}"/>
              </a:ext>
            </a:extLst>
          </p:cNvPr>
          <p:cNvPicPr>
            <a:picLocks noChangeAspect="1"/>
          </p:cNvPicPr>
          <p:nvPr/>
        </p:nvPicPr>
        <p:blipFill>
          <a:blip r:embed="rId4"/>
          <a:stretch>
            <a:fillRect/>
          </a:stretch>
        </p:blipFill>
        <p:spPr>
          <a:xfrm>
            <a:off x="6540500" y="2336800"/>
            <a:ext cx="4978400" cy="1295400"/>
          </a:xfrm>
          <a:prstGeom prst="rect">
            <a:avLst/>
          </a:prstGeom>
        </p:spPr>
      </p:pic>
      <p:sp>
        <p:nvSpPr>
          <p:cNvPr id="21" name="TextBox 20">
            <a:extLst>
              <a:ext uri="{FF2B5EF4-FFF2-40B4-BE49-F238E27FC236}">
                <a16:creationId xmlns:a16="http://schemas.microsoft.com/office/drawing/2014/main" id="{765488F5-FBE9-2B50-456C-52BB8969127A}"/>
              </a:ext>
            </a:extLst>
          </p:cNvPr>
          <p:cNvSpPr txBox="1"/>
          <p:nvPr/>
        </p:nvSpPr>
        <p:spPr>
          <a:xfrm>
            <a:off x="1270000" y="4680635"/>
            <a:ext cx="8458200" cy="369332"/>
          </a:xfrm>
          <a:prstGeom prst="rect">
            <a:avLst/>
          </a:prstGeom>
          <a:noFill/>
        </p:spPr>
        <p:txBody>
          <a:bodyPr wrap="square">
            <a:spAutoFit/>
          </a:bodyPr>
          <a:lstStyle/>
          <a:p>
            <a:r>
              <a:rPr lang="en-US" dirty="0">
                <a:effectLst/>
                <a:latin typeface="Helvetica" pitchFamily="2" charset="0"/>
              </a:rPr>
              <a:t>the </a:t>
            </a:r>
            <a:r>
              <a:rPr lang="en-US" dirty="0" err="1">
                <a:effectLst/>
                <a:latin typeface="Helvetica" pitchFamily="2" charset="0"/>
              </a:rPr>
              <a:t>gcMSE</a:t>
            </a:r>
            <a:r>
              <a:rPr lang="en-US" dirty="0">
                <a:effectLst/>
                <a:latin typeface="Helvetica" pitchFamily="2" charset="0"/>
              </a:rPr>
              <a:t> cost function to have only 3 hyperparameters: </a:t>
            </a:r>
            <a:r>
              <a:rPr lang="en-US" i="1" dirty="0" err="1">
                <a:effectLst/>
                <a:latin typeface="Helvetica" pitchFamily="2" charset="0"/>
              </a:rPr>
              <a:t>pab</a:t>
            </a:r>
            <a:r>
              <a:rPr lang="en-US" dirty="0">
                <a:effectLst/>
                <a:latin typeface="Helvetica" pitchFamily="2" charset="0"/>
              </a:rPr>
              <a:t>, </a:t>
            </a:r>
            <a:r>
              <a:rPr lang="en-US" i="1" dirty="0" err="1">
                <a:effectLst/>
                <a:latin typeface="Helvetica" pitchFamily="2" charset="0"/>
              </a:rPr>
              <a:t>phypo</a:t>
            </a:r>
            <a:r>
              <a:rPr lang="en-US" dirty="0">
                <a:effectLst/>
                <a:latin typeface="Helvetica" pitchFamily="2" charset="0"/>
              </a:rPr>
              <a:t>, and </a:t>
            </a:r>
            <a:r>
              <a:rPr lang="en-US" i="1" dirty="0">
                <a:effectLst/>
                <a:latin typeface="Helvetica" pitchFamily="2" charset="0"/>
              </a:rPr>
              <a:t>c</a:t>
            </a:r>
            <a:r>
              <a:rPr lang="en-US" dirty="0">
                <a:effectLst/>
                <a:latin typeface="Helvetica" pitchFamily="2" charset="0"/>
              </a:rPr>
              <a:t>. </a:t>
            </a:r>
          </a:p>
        </p:txBody>
      </p:sp>
    </p:spTree>
    <p:extLst>
      <p:ext uri="{BB962C8B-B14F-4D97-AF65-F5344CB8AC3E}">
        <p14:creationId xmlns:p14="http://schemas.microsoft.com/office/powerpoint/2010/main" val="4568810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41E04-B7F6-8DFB-035B-3830BD1F7592}"/>
              </a:ext>
            </a:extLst>
          </p:cNvPr>
          <p:cNvSpPr>
            <a:spLocks noGrp="1"/>
          </p:cNvSpPr>
          <p:nvPr>
            <p:ph type="title"/>
          </p:nvPr>
        </p:nvSpPr>
        <p:spPr/>
        <p:txBody>
          <a:bodyPr/>
          <a:lstStyle/>
          <a:p>
            <a:r>
              <a:rPr lang="en-US" dirty="0"/>
              <a:t>Balancing Accuracy and Clinical Safety</a:t>
            </a:r>
          </a:p>
        </p:txBody>
      </p:sp>
      <p:sp>
        <p:nvSpPr>
          <p:cNvPr id="7" name="TextBox 6">
            <a:extLst>
              <a:ext uri="{FF2B5EF4-FFF2-40B4-BE49-F238E27FC236}">
                <a16:creationId xmlns:a16="http://schemas.microsoft.com/office/drawing/2014/main" id="{A0E6DBD9-2C38-3C83-3C60-1929B3322D3F}"/>
              </a:ext>
            </a:extLst>
          </p:cNvPr>
          <p:cNvSpPr txBox="1"/>
          <p:nvPr/>
        </p:nvSpPr>
        <p:spPr>
          <a:xfrm>
            <a:off x="1168400" y="2070100"/>
            <a:ext cx="9537700" cy="1200329"/>
          </a:xfrm>
          <a:prstGeom prst="rect">
            <a:avLst/>
          </a:prstGeom>
          <a:noFill/>
        </p:spPr>
        <p:txBody>
          <a:bodyPr wrap="square">
            <a:spAutoFit/>
          </a:bodyPr>
          <a:lstStyle/>
          <a:p>
            <a:r>
              <a:rPr lang="en-US" dirty="0"/>
              <a:t>📈 </a:t>
            </a:r>
            <a:r>
              <a:rPr lang="en-US" b="1" dirty="0"/>
              <a:t>Statistical Accuracy</a:t>
            </a:r>
            <a:br>
              <a:rPr lang="en-US" dirty="0"/>
            </a:br>
            <a:r>
              <a:rPr lang="en-US" dirty="0"/>
              <a:t>vs.</a:t>
            </a:r>
            <a:br>
              <a:rPr lang="en-US" dirty="0"/>
            </a:br>
            <a:r>
              <a:rPr lang="en-US" dirty="0"/>
              <a:t>🩺 </a:t>
            </a:r>
            <a:r>
              <a:rPr lang="en-US" b="1" dirty="0"/>
              <a:t>Clinical Acceptability (CG-EGA)</a:t>
            </a:r>
            <a:br>
              <a:rPr lang="en-US" dirty="0"/>
            </a:br>
            <a:r>
              <a:rPr lang="en-US" dirty="0"/>
              <a:t>→ Can't fully optimize both at the same time → </a:t>
            </a:r>
            <a:r>
              <a:rPr lang="en-US" b="1" dirty="0"/>
              <a:t>MOO Problem</a:t>
            </a:r>
            <a:endParaRPr lang="en-US" dirty="0"/>
          </a:p>
        </p:txBody>
      </p:sp>
      <p:sp>
        <p:nvSpPr>
          <p:cNvPr id="9" name="TextBox 8">
            <a:extLst>
              <a:ext uri="{FF2B5EF4-FFF2-40B4-BE49-F238E27FC236}">
                <a16:creationId xmlns:a16="http://schemas.microsoft.com/office/drawing/2014/main" id="{8F6B117A-A288-71B5-91E9-5D2AF99CEC2D}"/>
              </a:ext>
            </a:extLst>
          </p:cNvPr>
          <p:cNvSpPr txBox="1"/>
          <p:nvPr/>
        </p:nvSpPr>
        <p:spPr>
          <a:xfrm>
            <a:off x="1168400" y="3907135"/>
            <a:ext cx="6096000" cy="923330"/>
          </a:xfrm>
          <a:prstGeom prst="rect">
            <a:avLst/>
          </a:prstGeom>
          <a:noFill/>
        </p:spPr>
        <p:txBody>
          <a:bodyPr wrap="square">
            <a:spAutoFit/>
          </a:bodyPr>
          <a:lstStyle/>
          <a:p>
            <a:pPr>
              <a:buNone/>
            </a:pPr>
            <a:r>
              <a:rPr lang="en-US" b="1" dirty="0"/>
              <a:t>⚠️ Challenges</a:t>
            </a:r>
          </a:p>
          <a:p>
            <a:pPr>
              <a:buFont typeface="Arial" panose="020B0604020202020204" pitchFamily="34" charset="0"/>
              <a:buChar char="•"/>
            </a:pPr>
            <a:r>
              <a:rPr lang="en-US" dirty="0"/>
              <a:t>❌ No official CG-EGA standards</a:t>
            </a:r>
          </a:p>
          <a:p>
            <a:pPr>
              <a:buFont typeface="Arial" panose="020B0604020202020204" pitchFamily="34" charset="0"/>
              <a:buChar char="•"/>
            </a:pPr>
            <a:r>
              <a:rPr lang="en-US" dirty="0"/>
              <a:t>❌ Full model search is too slow (Grid Search, NSGA-II)</a:t>
            </a:r>
          </a:p>
        </p:txBody>
      </p:sp>
      <p:sp>
        <p:nvSpPr>
          <p:cNvPr id="11" name="TextBox 10">
            <a:extLst>
              <a:ext uri="{FF2B5EF4-FFF2-40B4-BE49-F238E27FC236}">
                <a16:creationId xmlns:a16="http://schemas.microsoft.com/office/drawing/2014/main" id="{D2F35C5A-36F4-A88A-79AB-7313664AE5DE}"/>
              </a:ext>
            </a:extLst>
          </p:cNvPr>
          <p:cNvSpPr txBox="1"/>
          <p:nvPr/>
        </p:nvSpPr>
        <p:spPr>
          <a:xfrm>
            <a:off x="1168400" y="5473700"/>
            <a:ext cx="6096000" cy="369332"/>
          </a:xfrm>
          <a:prstGeom prst="rect">
            <a:avLst/>
          </a:prstGeom>
          <a:noFill/>
        </p:spPr>
        <p:txBody>
          <a:bodyPr wrap="square">
            <a:spAutoFit/>
          </a:bodyPr>
          <a:lstStyle/>
          <a:p>
            <a:r>
              <a:rPr lang="en-US" dirty="0"/>
              <a:t>Solution: PICA Algorithm</a:t>
            </a:r>
          </a:p>
        </p:txBody>
      </p:sp>
      <p:sp>
        <p:nvSpPr>
          <p:cNvPr id="14" name="TextBox 13">
            <a:extLst>
              <a:ext uri="{FF2B5EF4-FFF2-40B4-BE49-F238E27FC236}">
                <a16:creationId xmlns:a16="http://schemas.microsoft.com/office/drawing/2014/main" id="{17A92FA2-63FB-9B00-58B9-7FB2EE6FE618}"/>
              </a:ext>
            </a:extLst>
          </p:cNvPr>
          <p:cNvSpPr txBox="1"/>
          <p:nvPr/>
        </p:nvSpPr>
        <p:spPr>
          <a:xfrm>
            <a:off x="4216400" y="5187771"/>
            <a:ext cx="6096000" cy="1200329"/>
          </a:xfrm>
          <a:prstGeom prst="rect">
            <a:avLst/>
          </a:prstGeom>
          <a:noFill/>
        </p:spPr>
        <p:txBody>
          <a:bodyPr wrap="square">
            <a:spAutoFit/>
          </a:bodyPr>
          <a:lstStyle/>
          <a:p>
            <a:pPr>
              <a:buNone/>
            </a:pPr>
            <a:r>
              <a:rPr lang="en-US" dirty="0"/>
              <a:t>To train a model that:</a:t>
            </a:r>
          </a:p>
          <a:p>
            <a:pPr>
              <a:buFont typeface="Arial" panose="020B0604020202020204" pitchFamily="34" charset="0"/>
              <a:buChar char="•"/>
            </a:pPr>
            <a:r>
              <a:rPr lang="en-US" dirty="0"/>
              <a:t>✅ Is as accurate as possible</a:t>
            </a:r>
          </a:p>
          <a:p>
            <a:pPr>
              <a:buFont typeface="Arial" panose="020B0604020202020204" pitchFamily="34" charset="0"/>
              <a:buChar char="•"/>
            </a:pPr>
            <a:r>
              <a:rPr lang="en-US" dirty="0"/>
              <a:t>✅ And also meets a </a:t>
            </a:r>
            <a:r>
              <a:rPr lang="en-US" b="1" dirty="0"/>
              <a:t>clinical safety rule</a:t>
            </a:r>
            <a:r>
              <a:rPr lang="en-US" dirty="0"/>
              <a:t> (e.g., 95% AP or less than 1% EP in CG-EGA)</a:t>
            </a:r>
          </a:p>
        </p:txBody>
      </p:sp>
    </p:spTree>
    <p:extLst>
      <p:ext uri="{BB962C8B-B14F-4D97-AF65-F5344CB8AC3E}">
        <p14:creationId xmlns:p14="http://schemas.microsoft.com/office/powerpoint/2010/main" val="30983115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EDE6B-0F34-672E-86CE-F9B0531F6A83}"/>
              </a:ext>
            </a:extLst>
          </p:cNvPr>
          <p:cNvSpPr>
            <a:spLocks noGrp="1"/>
          </p:cNvSpPr>
          <p:nvPr>
            <p:ph type="title"/>
          </p:nvPr>
        </p:nvSpPr>
        <p:spPr/>
        <p:txBody>
          <a:bodyPr/>
          <a:lstStyle/>
          <a:p>
            <a:r>
              <a:rPr lang="en-US" dirty="0"/>
              <a:t>PICA</a:t>
            </a:r>
          </a:p>
        </p:txBody>
      </p:sp>
      <p:pic>
        <p:nvPicPr>
          <p:cNvPr id="4" name="Content Placeholder 3">
            <a:extLst>
              <a:ext uri="{FF2B5EF4-FFF2-40B4-BE49-F238E27FC236}">
                <a16:creationId xmlns:a16="http://schemas.microsoft.com/office/drawing/2014/main" id="{D3F1C809-2A03-047E-06EB-61B1724D6D6B}"/>
              </a:ext>
            </a:extLst>
          </p:cNvPr>
          <p:cNvPicPr>
            <a:picLocks noGrp="1" noChangeAspect="1"/>
          </p:cNvPicPr>
          <p:nvPr>
            <p:ph idx="1"/>
          </p:nvPr>
        </p:nvPicPr>
        <p:blipFill>
          <a:blip r:embed="rId3"/>
          <a:stretch>
            <a:fillRect/>
          </a:stretch>
        </p:blipFill>
        <p:spPr>
          <a:xfrm>
            <a:off x="1064374" y="1859301"/>
            <a:ext cx="8051800" cy="4229100"/>
          </a:xfrm>
          <a:prstGeom prst="rect">
            <a:avLst/>
          </a:prstGeom>
        </p:spPr>
      </p:pic>
      <p:sp>
        <p:nvSpPr>
          <p:cNvPr id="24" name="TextBox 23">
            <a:extLst>
              <a:ext uri="{FF2B5EF4-FFF2-40B4-BE49-F238E27FC236}">
                <a16:creationId xmlns:a16="http://schemas.microsoft.com/office/drawing/2014/main" id="{17963EA1-A9F9-F0C8-5B8C-C08460BB49EB}"/>
              </a:ext>
            </a:extLst>
          </p:cNvPr>
          <p:cNvSpPr txBox="1"/>
          <p:nvPr/>
        </p:nvSpPr>
        <p:spPr>
          <a:xfrm>
            <a:off x="3935002" y="805498"/>
            <a:ext cx="7753564" cy="646331"/>
          </a:xfrm>
          <a:prstGeom prst="rect">
            <a:avLst/>
          </a:prstGeom>
          <a:noFill/>
        </p:spPr>
        <p:txBody>
          <a:bodyPr wrap="square">
            <a:spAutoFit/>
          </a:bodyPr>
          <a:lstStyle/>
          <a:p>
            <a:pPr>
              <a:buNone/>
            </a:pPr>
            <a:r>
              <a:rPr lang="en-US" b="1" dirty="0"/>
              <a:t>Goal of the Algorithm:</a:t>
            </a:r>
          </a:p>
          <a:p>
            <a:r>
              <a:rPr lang="en-US" dirty="0"/>
              <a:t>Find the </a:t>
            </a:r>
            <a:r>
              <a:rPr lang="en-US" b="1" dirty="0"/>
              <a:t>most accurate model</a:t>
            </a:r>
            <a:r>
              <a:rPr lang="en-US" dirty="0"/>
              <a:t> that also </a:t>
            </a:r>
            <a:r>
              <a:rPr lang="en-US" b="1" dirty="0"/>
              <a:t>satisfies clinical safety rules</a:t>
            </a:r>
            <a:r>
              <a:rPr lang="en-US" dirty="0"/>
              <a:t>.</a:t>
            </a:r>
          </a:p>
        </p:txBody>
      </p:sp>
    </p:spTree>
    <p:extLst>
      <p:ext uri="{BB962C8B-B14F-4D97-AF65-F5344CB8AC3E}">
        <p14:creationId xmlns:p14="http://schemas.microsoft.com/office/powerpoint/2010/main" val="21940055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72313-0176-A94E-592F-FCBCF8E3C07B}"/>
              </a:ext>
            </a:extLst>
          </p:cNvPr>
          <p:cNvSpPr>
            <a:spLocks noGrp="1"/>
          </p:cNvSpPr>
          <p:nvPr>
            <p:ph type="title"/>
          </p:nvPr>
        </p:nvSpPr>
        <p:spPr/>
        <p:txBody>
          <a:bodyPr/>
          <a:lstStyle/>
          <a:p>
            <a:r>
              <a:rPr lang="en-US" dirty="0"/>
              <a:t>exponential smoothing</a:t>
            </a:r>
          </a:p>
        </p:txBody>
      </p:sp>
      <p:sp>
        <p:nvSpPr>
          <p:cNvPr id="3" name="Content Placeholder 2">
            <a:extLst>
              <a:ext uri="{FF2B5EF4-FFF2-40B4-BE49-F238E27FC236}">
                <a16:creationId xmlns:a16="http://schemas.microsoft.com/office/drawing/2014/main" id="{6B22A203-CDCD-9A86-BA4D-CEC350EB6B25}"/>
              </a:ext>
            </a:extLst>
          </p:cNvPr>
          <p:cNvSpPr>
            <a:spLocks noGrp="1"/>
          </p:cNvSpPr>
          <p:nvPr>
            <p:ph idx="1"/>
          </p:nvPr>
        </p:nvSpPr>
        <p:spPr/>
        <p:txBody>
          <a:bodyPr/>
          <a:lstStyle/>
          <a:p>
            <a:r>
              <a:rPr lang="en-US" dirty="0"/>
              <a:t>model predictions can be jumpy or noisy, and those fluctuations are not real</a:t>
            </a:r>
          </a:p>
        </p:txBody>
      </p:sp>
      <p:pic>
        <p:nvPicPr>
          <p:cNvPr id="4" name="Picture 3">
            <a:extLst>
              <a:ext uri="{FF2B5EF4-FFF2-40B4-BE49-F238E27FC236}">
                <a16:creationId xmlns:a16="http://schemas.microsoft.com/office/drawing/2014/main" id="{E1A1BAEF-EB31-6806-EA0B-2F0CD0F8390B}"/>
              </a:ext>
            </a:extLst>
          </p:cNvPr>
          <p:cNvPicPr>
            <a:picLocks noChangeAspect="1"/>
          </p:cNvPicPr>
          <p:nvPr/>
        </p:nvPicPr>
        <p:blipFill>
          <a:blip r:embed="rId3"/>
          <a:stretch>
            <a:fillRect/>
          </a:stretch>
        </p:blipFill>
        <p:spPr>
          <a:xfrm>
            <a:off x="742950" y="3404394"/>
            <a:ext cx="4432300" cy="1193800"/>
          </a:xfrm>
          <a:prstGeom prst="rect">
            <a:avLst/>
          </a:prstGeom>
        </p:spPr>
      </p:pic>
      <p:pic>
        <p:nvPicPr>
          <p:cNvPr id="5" name="Picture 4">
            <a:extLst>
              <a:ext uri="{FF2B5EF4-FFF2-40B4-BE49-F238E27FC236}">
                <a16:creationId xmlns:a16="http://schemas.microsoft.com/office/drawing/2014/main" id="{96B167FE-6F58-6FA6-E082-224E26F8EA5A}"/>
              </a:ext>
            </a:extLst>
          </p:cNvPr>
          <p:cNvPicPr>
            <a:picLocks noChangeAspect="1"/>
          </p:cNvPicPr>
          <p:nvPr/>
        </p:nvPicPr>
        <p:blipFill>
          <a:blip r:embed="rId4"/>
          <a:stretch>
            <a:fillRect/>
          </a:stretch>
        </p:blipFill>
        <p:spPr>
          <a:xfrm>
            <a:off x="6305550" y="3239294"/>
            <a:ext cx="4432300" cy="1358900"/>
          </a:xfrm>
          <a:prstGeom prst="rect">
            <a:avLst/>
          </a:prstGeom>
        </p:spPr>
      </p:pic>
    </p:spTree>
    <p:extLst>
      <p:ext uri="{BB962C8B-B14F-4D97-AF65-F5344CB8AC3E}">
        <p14:creationId xmlns:p14="http://schemas.microsoft.com/office/powerpoint/2010/main" val="2682437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80A024E-176E-D876-1BE7-B99F4901A648}"/>
              </a:ext>
            </a:extLst>
          </p:cNvPr>
          <p:cNvSpPr txBox="1"/>
          <p:nvPr/>
        </p:nvSpPr>
        <p:spPr>
          <a:xfrm>
            <a:off x="1881453" y="1379183"/>
            <a:ext cx="9348199" cy="4524315"/>
          </a:xfrm>
          <a:prstGeom prst="rect">
            <a:avLst/>
          </a:prstGeom>
          <a:noFill/>
        </p:spPr>
        <p:txBody>
          <a:bodyPr wrap="square">
            <a:spAutoFit/>
          </a:bodyPr>
          <a:lstStyle/>
          <a:p>
            <a:pPr>
              <a:buNone/>
            </a:pPr>
            <a:r>
              <a:rPr lang="en-US" b="1" dirty="0"/>
              <a:t>Datasets</a:t>
            </a:r>
          </a:p>
          <a:p>
            <a:pPr lvl="1">
              <a:buFont typeface="Arial" panose="020B0604020202020204" pitchFamily="34" charset="0"/>
              <a:buChar char="•"/>
            </a:pPr>
            <a:r>
              <a:rPr lang="en-US" b="1" dirty="0"/>
              <a:t>IDIAB</a:t>
            </a:r>
            <a:r>
              <a:rPr lang="en-US" dirty="0"/>
              <a:t>: 6 patients with type 2 diabetes</a:t>
            </a:r>
          </a:p>
          <a:p>
            <a:pPr marL="1200150" lvl="2" indent="-285750">
              <a:buFont typeface="Arial" panose="020B0604020202020204" pitchFamily="34" charset="0"/>
              <a:buChar char="•"/>
            </a:pPr>
            <a:r>
              <a:rPr lang="en-US" dirty="0"/>
              <a:t>31 days of real-world data (</a:t>
            </a:r>
            <a:r>
              <a:rPr lang="en-US" dirty="0" err="1"/>
              <a:t>FreeStyle</a:t>
            </a:r>
            <a:r>
              <a:rPr lang="en-US" dirty="0"/>
              <a:t> Libre, </a:t>
            </a:r>
            <a:r>
              <a:rPr lang="en-US" dirty="0" err="1"/>
              <a:t>mySugr</a:t>
            </a:r>
            <a:r>
              <a:rPr lang="en-US" dirty="0"/>
              <a:t> app)</a:t>
            </a:r>
          </a:p>
          <a:p>
            <a:pPr lvl="1">
              <a:buFont typeface="Arial" panose="020B0604020202020204" pitchFamily="34" charset="0"/>
              <a:buChar char="•"/>
            </a:pPr>
            <a:r>
              <a:rPr lang="en-US" b="1" dirty="0"/>
              <a:t>OhioT1DM</a:t>
            </a:r>
            <a:r>
              <a:rPr lang="en-US" dirty="0"/>
              <a:t>: 6 patients with type 1 diabetes</a:t>
            </a:r>
          </a:p>
          <a:p>
            <a:pPr marL="1200150" lvl="2" indent="-285750">
              <a:buFont typeface="Arial" panose="020B0604020202020204" pitchFamily="34" charset="0"/>
              <a:buChar char="•"/>
            </a:pPr>
            <a:r>
              <a:rPr lang="en-US" dirty="0"/>
              <a:t>8 weeks of public data</a:t>
            </a:r>
          </a:p>
          <a:p>
            <a:pPr>
              <a:buNone/>
            </a:pPr>
            <a:r>
              <a:rPr lang="en-US" b="1" dirty="0"/>
              <a:t> Preprocessing Steps</a:t>
            </a:r>
          </a:p>
          <a:p>
            <a:pPr lvl="1">
              <a:buFont typeface="+mj-lt"/>
              <a:buAutoNum type="arabicPeriod"/>
            </a:pPr>
            <a:r>
              <a:rPr lang="en-US" b="1" dirty="0"/>
              <a:t>Cleaning</a:t>
            </a:r>
            <a:r>
              <a:rPr lang="en-US" dirty="0"/>
              <a:t>: remove noisy glucose spikes (e.g., sensor glitches)</a:t>
            </a:r>
          </a:p>
          <a:p>
            <a:pPr lvl="1">
              <a:buFont typeface="+mj-lt"/>
              <a:buAutoNum type="arabicPeriod"/>
            </a:pPr>
            <a:r>
              <a:rPr lang="en-US" b="1" dirty="0"/>
              <a:t>Resampling</a:t>
            </a:r>
            <a:r>
              <a:rPr lang="en-US" dirty="0"/>
              <a:t>: align signals to 5-minute intervals</a:t>
            </a:r>
          </a:p>
          <a:p>
            <a:pPr lvl="1">
              <a:buFont typeface="+mj-lt"/>
              <a:buAutoNum type="arabicPeriod"/>
            </a:pPr>
            <a:r>
              <a:rPr lang="en-US" b="1" dirty="0"/>
              <a:t>Windowing</a:t>
            </a:r>
            <a:r>
              <a:rPr lang="en-US" dirty="0"/>
              <a:t>: 3-hour history to predict glucose 30 min ahead</a:t>
            </a:r>
          </a:p>
          <a:p>
            <a:pPr lvl="1">
              <a:buFont typeface="+mj-lt"/>
              <a:buAutoNum type="arabicPeriod"/>
            </a:pPr>
            <a:r>
              <a:rPr lang="en-US" b="1" dirty="0"/>
              <a:t>Handling missing data</a:t>
            </a:r>
            <a:r>
              <a:rPr lang="en-US" dirty="0"/>
              <a:t>: linear interpolation and filtering</a:t>
            </a:r>
          </a:p>
          <a:p>
            <a:pPr lvl="1">
              <a:buFont typeface="+mj-lt"/>
              <a:buAutoNum type="arabicPeriod"/>
            </a:pPr>
            <a:r>
              <a:rPr lang="en-US" b="1" dirty="0"/>
              <a:t>Feature scaling</a:t>
            </a:r>
            <a:r>
              <a:rPr lang="en-US" dirty="0"/>
              <a:t>: normalize inputs</a:t>
            </a:r>
          </a:p>
          <a:p>
            <a:pPr>
              <a:buNone/>
            </a:pPr>
            <a:r>
              <a:rPr lang="en-US" b="1" dirty="0"/>
              <a:t>Post-Processing</a:t>
            </a:r>
          </a:p>
          <a:p>
            <a:pPr lvl="1">
              <a:buFont typeface="Arial" panose="020B0604020202020204" pitchFamily="34" charset="0"/>
              <a:buChar char="•"/>
            </a:pPr>
            <a:r>
              <a:rPr lang="en-US" b="1" dirty="0"/>
              <a:t>Exponential smoothing</a:t>
            </a:r>
            <a:r>
              <a:rPr lang="en-US" dirty="0"/>
              <a:t> of predictions (</a:t>
            </a:r>
            <a:r>
              <a:rPr lang="el-GR" dirty="0"/>
              <a:t>β)</a:t>
            </a:r>
            <a:r>
              <a:rPr lang="en-US" dirty="0"/>
              <a:t> </a:t>
            </a:r>
            <a:r>
              <a:rPr lang="el-GR" dirty="0"/>
              <a:t>→ </a:t>
            </a:r>
            <a:r>
              <a:rPr lang="en-US" dirty="0"/>
              <a:t>reduces noise, improves stability</a:t>
            </a:r>
          </a:p>
          <a:p>
            <a:pPr>
              <a:buNone/>
            </a:pPr>
            <a:r>
              <a:rPr lang="en-US" b="1" dirty="0"/>
              <a:t>Evaluation Metrics</a:t>
            </a:r>
          </a:p>
          <a:p>
            <a:pPr lvl="1">
              <a:buFont typeface="Arial" panose="020B0604020202020204" pitchFamily="34" charset="0"/>
              <a:buChar char="•"/>
            </a:pPr>
            <a:r>
              <a:rPr lang="en-US" b="1" dirty="0"/>
              <a:t>MSE, MAPE, MASE</a:t>
            </a:r>
            <a:r>
              <a:rPr lang="en-US" dirty="0"/>
              <a:t>: numerical accuracy</a:t>
            </a:r>
          </a:p>
          <a:p>
            <a:pPr lvl="1">
              <a:buFont typeface="Arial" panose="020B0604020202020204" pitchFamily="34" charset="0"/>
              <a:buChar char="•"/>
            </a:pPr>
            <a:r>
              <a:rPr lang="en-US" b="1" dirty="0"/>
              <a:t>CG-EGA (AP, BE, EP)</a:t>
            </a:r>
            <a:r>
              <a:rPr lang="en-US" dirty="0"/>
              <a:t>: clinical safety</a:t>
            </a:r>
          </a:p>
        </p:txBody>
      </p:sp>
      <p:sp>
        <p:nvSpPr>
          <p:cNvPr id="7" name="TextBox 6">
            <a:extLst>
              <a:ext uri="{FF2B5EF4-FFF2-40B4-BE49-F238E27FC236}">
                <a16:creationId xmlns:a16="http://schemas.microsoft.com/office/drawing/2014/main" id="{13410DCA-EE2E-3D26-69E8-21B992946097}"/>
              </a:ext>
            </a:extLst>
          </p:cNvPr>
          <p:cNvSpPr txBox="1"/>
          <p:nvPr/>
        </p:nvSpPr>
        <p:spPr>
          <a:xfrm>
            <a:off x="922105" y="339315"/>
            <a:ext cx="6097712" cy="369332"/>
          </a:xfrm>
          <a:prstGeom prst="rect">
            <a:avLst/>
          </a:prstGeom>
          <a:noFill/>
        </p:spPr>
        <p:txBody>
          <a:bodyPr wrap="square">
            <a:spAutoFit/>
          </a:bodyPr>
          <a:lstStyle/>
          <a:p>
            <a:pPr>
              <a:buNone/>
            </a:pPr>
            <a:r>
              <a:rPr lang="en-US" b="1" dirty="0"/>
              <a:t>Experimental Methodology</a:t>
            </a:r>
          </a:p>
        </p:txBody>
      </p:sp>
    </p:spTree>
    <p:extLst>
      <p:ext uri="{BB962C8B-B14F-4D97-AF65-F5344CB8AC3E}">
        <p14:creationId xmlns:p14="http://schemas.microsoft.com/office/powerpoint/2010/main" val="5927123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8DA78-A3E6-3AD9-DD03-2BC147FB9DCA}"/>
              </a:ext>
            </a:extLst>
          </p:cNvPr>
          <p:cNvSpPr>
            <a:spLocks noGrp="1"/>
          </p:cNvSpPr>
          <p:nvPr>
            <p:ph type="title"/>
          </p:nvPr>
        </p:nvSpPr>
        <p:spPr/>
        <p:txBody>
          <a:bodyPr/>
          <a:lstStyle/>
          <a:p>
            <a:r>
              <a:rPr lang="en-US" dirty="0"/>
              <a:t>Models</a:t>
            </a:r>
          </a:p>
        </p:txBody>
      </p:sp>
      <p:sp>
        <p:nvSpPr>
          <p:cNvPr id="5" name="TextBox 4">
            <a:extLst>
              <a:ext uri="{FF2B5EF4-FFF2-40B4-BE49-F238E27FC236}">
                <a16:creationId xmlns:a16="http://schemas.microsoft.com/office/drawing/2014/main" id="{7AF1E1ED-9CD0-3880-7561-3CB9CB3C5361}"/>
              </a:ext>
            </a:extLst>
          </p:cNvPr>
          <p:cNvSpPr txBox="1"/>
          <p:nvPr/>
        </p:nvSpPr>
        <p:spPr>
          <a:xfrm>
            <a:off x="1320229" y="2144649"/>
            <a:ext cx="10515600" cy="2545377"/>
          </a:xfrm>
          <a:prstGeom prst="rect">
            <a:avLst/>
          </a:prstGeom>
          <a:noFill/>
        </p:spPr>
        <p:txBody>
          <a:bodyPr wrap="square">
            <a:spAutoFit/>
          </a:bodyPr>
          <a:lstStyle/>
          <a:p>
            <a:pPr>
              <a:lnSpc>
                <a:spcPct val="150000"/>
              </a:lnSpc>
              <a:buNone/>
            </a:pPr>
            <a:r>
              <a:rPr lang="en-US" b="1" dirty="0"/>
              <a:t>SVR / SVR*</a:t>
            </a:r>
            <a:r>
              <a:rPr lang="en-US" dirty="0"/>
              <a:t>: Traditional regression model (baseline, with/without smoothing)</a:t>
            </a:r>
          </a:p>
          <a:p>
            <a:pPr>
              <a:lnSpc>
                <a:spcPct val="150000"/>
              </a:lnSpc>
              <a:buNone/>
            </a:pPr>
            <a:r>
              <a:rPr lang="en-US" b="1" dirty="0"/>
              <a:t>LSTM / LSTM*</a:t>
            </a:r>
            <a:r>
              <a:rPr lang="en-US" dirty="0"/>
              <a:t>: Deep learning model trained with standard MSE (with/without smoothing)</a:t>
            </a:r>
          </a:p>
          <a:p>
            <a:pPr>
              <a:lnSpc>
                <a:spcPct val="150000"/>
              </a:lnSpc>
              <a:buNone/>
            </a:pPr>
            <a:r>
              <a:rPr lang="en-US" b="1" dirty="0" err="1"/>
              <a:t>pcLSTM</a:t>
            </a:r>
            <a:r>
              <a:rPr lang="en-US" b="1" dirty="0"/>
              <a:t> / </a:t>
            </a:r>
            <a:r>
              <a:rPr lang="en-US" b="1" dirty="0" err="1"/>
              <a:t>pcLSTM</a:t>
            </a:r>
            <a:r>
              <a:rPr lang="en-US" b="1" dirty="0"/>
              <a:t>*</a:t>
            </a:r>
            <a:r>
              <a:rPr lang="en-US" dirty="0"/>
              <a:t>: LSTM trained with </a:t>
            </a:r>
            <a:r>
              <a:rPr lang="en-US" b="1" dirty="0" err="1"/>
              <a:t>cMSE</a:t>
            </a:r>
            <a:r>
              <a:rPr lang="en-US" dirty="0"/>
              <a:t> (penalizes trend errors)</a:t>
            </a:r>
          </a:p>
          <a:p>
            <a:pPr>
              <a:lnSpc>
                <a:spcPct val="150000"/>
              </a:lnSpc>
              <a:buNone/>
            </a:pPr>
            <a:r>
              <a:rPr lang="en-US" b="1" dirty="0" err="1"/>
              <a:t>gpcLSTM</a:t>
            </a:r>
            <a:r>
              <a:rPr lang="en-US" b="1" dirty="0"/>
              <a:t> / </a:t>
            </a:r>
            <a:r>
              <a:rPr lang="en-US" b="1" dirty="0" err="1"/>
              <a:t>gpcLSTM</a:t>
            </a:r>
            <a:r>
              <a:rPr lang="en-US" b="1" dirty="0"/>
              <a:t>*</a:t>
            </a:r>
            <a:r>
              <a:rPr lang="en-US" dirty="0"/>
              <a:t>: LSTM trained with </a:t>
            </a:r>
            <a:r>
              <a:rPr lang="en-US" b="1" dirty="0" err="1"/>
              <a:t>gcMSE</a:t>
            </a:r>
            <a:r>
              <a:rPr lang="en-US" dirty="0"/>
              <a:t> (adds clinical zone weights)</a:t>
            </a:r>
          </a:p>
          <a:p>
            <a:pPr>
              <a:lnSpc>
                <a:spcPct val="150000"/>
              </a:lnSpc>
              <a:buNone/>
            </a:pPr>
            <a:r>
              <a:rPr lang="en-US" b="1" dirty="0" err="1"/>
              <a:t>gpcLSTM_CA</a:t>
            </a:r>
            <a:r>
              <a:rPr lang="en-US" dirty="0"/>
              <a:t>: Trained with </a:t>
            </a:r>
            <a:r>
              <a:rPr lang="en-US" dirty="0" err="1"/>
              <a:t>gcMSE</a:t>
            </a:r>
            <a:r>
              <a:rPr lang="en-US" dirty="0"/>
              <a:t> but ignores accuracy — maximizes clinical safety</a:t>
            </a:r>
          </a:p>
          <a:p>
            <a:pPr>
              <a:lnSpc>
                <a:spcPct val="150000"/>
              </a:lnSpc>
            </a:pPr>
            <a:r>
              <a:rPr lang="en-US" b="1" dirty="0" err="1"/>
              <a:t>gpcLSTM</a:t>
            </a:r>
            <a:r>
              <a:rPr lang="en-US" b="1" dirty="0"/>
              <a:t>*_PICA</a:t>
            </a:r>
            <a:r>
              <a:rPr lang="en-US" dirty="0"/>
              <a:t>: Trained with </a:t>
            </a:r>
            <a:r>
              <a:rPr lang="en-US" b="1" dirty="0"/>
              <a:t>PICA algorithm</a:t>
            </a:r>
            <a:r>
              <a:rPr lang="en-US" dirty="0"/>
              <a:t> — balances accuracy and safety</a:t>
            </a:r>
          </a:p>
        </p:txBody>
      </p:sp>
    </p:spTree>
    <p:extLst>
      <p:ext uri="{BB962C8B-B14F-4D97-AF65-F5344CB8AC3E}">
        <p14:creationId xmlns:p14="http://schemas.microsoft.com/office/powerpoint/2010/main" val="22436905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33483-573C-3B13-47DB-50FD823100E0}"/>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8582228A-68F0-9D70-FC00-83F4303A580A}"/>
              </a:ext>
            </a:extLst>
          </p:cNvPr>
          <p:cNvPicPr>
            <a:picLocks noChangeAspect="1"/>
          </p:cNvPicPr>
          <p:nvPr/>
        </p:nvPicPr>
        <p:blipFill>
          <a:blip r:embed="rId2"/>
          <a:stretch>
            <a:fillRect/>
          </a:stretch>
        </p:blipFill>
        <p:spPr>
          <a:xfrm>
            <a:off x="1993899" y="479425"/>
            <a:ext cx="8385951" cy="5709984"/>
          </a:xfrm>
          <a:prstGeom prst="rect">
            <a:avLst/>
          </a:prstGeom>
        </p:spPr>
      </p:pic>
    </p:spTree>
    <p:extLst>
      <p:ext uri="{BB962C8B-B14F-4D97-AF65-F5344CB8AC3E}">
        <p14:creationId xmlns:p14="http://schemas.microsoft.com/office/powerpoint/2010/main" val="2222652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52B1C-098E-2846-8E29-CD76B6D52C35}"/>
              </a:ext>
            </a:extLst>
          </p:cNvPr>
          <p:cNvSpPr>
            <a:spLocks noGrp="1"/>
          </p:cNvSpPr>
          <p:nvPr>
            <p:ph type="title"/>
          </p:nvPr>
        </p:nvSpPr>
        <p:spPr/>
        <p:txBody>
          <a:bodyPr/>
          <a:lstStyle/>
          <a:p>
            <a:r>
              <a:rPr lang="en-US" dirty="0"/>
              <a:t>Problem &amp; Motivation</a:t>
            </a:r>
          </a:p>
        </p:txBody>
      </p:sp>
      <p:sp>
        <p:nvSpPr>
          <p:cNvPr id="3" name="Content Placeholder 2">
            <a:extLst>
              <a:ext uri="{FF2B5EF4-FFF2-40B4-BE49-F238E27FC236}">
                <a16:creationId xmlns:a16="http://schemas.microsoft.com/office/drawing/2014/main" id="{DDE0A44C-F5F4-EF17-A2CA-26EACDC11CD8}"/>
              </a:ext>
            </a:extLst>
          </p:cNvPr>
          <p:cNvSpPr>
            <a:spLocks noGrp="1"/>
          </p:cNvSpPr>
          <p:nvPr>
            <p:ph idx="1"/>
          </p:nvPr>
        </p:nvSpPr>
        <p:spPr/>
        <p:txBody>
          <a:bodyPr/>
          <a:lstStyle/>
          <a:p>
            <a:r>
              <a:rPr lang="en-US" dirty="0"/>
              <a:t>Traditional deep learning models for glucose prediction focus on </a:t>
            </a:r>
            <a:r>
              <a:rPr lang="en-US" b="1" dirty="0"/>
              <a:t>statistical accuracy</a:t>
            </a:r>
            <a:r>
              <a:rPr lang="en-US" dirty="0"/>
              <a:t> (e.g., MSE) but </a:t>
            </a:r>
            <a:r>
              <a:rPr lang="en-US" b="1" dirty="0"/>
              <a:t>ignore clinical relevance</a:t>
            </a:r>
            <a:r>
              <a:rPr lang="en-US" dirty="0"/>
              <a:t>.</a:t>
            </a:r>
          </a:p>
          <a:p>
            <a:endParaRPr lang="en-US" dirty="0"/>
          </a:p>
          <a:p>
            <a:r>
              <a:rPr lang="en-US" dirty="0"/>
              <a:t>This can lead to </a:t>
            </a:r>
            <a:r>
              <a:rPr lang="en-US" b="1" dirty="0"/>
              <a:t>dangerous predictions</a:t>
            </a:r>
            <a:r>
              <a:rPr lang="en-US" dirty="0"/>
              <a:t>, especially in hypo- and hyperglycemic regions.</a:t>
            </a:r>
          </a:p>
          <a:p>
            <a:endParaRPr lang="en-US" dirty="0"/>
          </a:p>
          <a:p>
            <a:r>
              <a:rPr lang="en-US" dirty="0"/>
              <a:t>Goal: Integrate </a:t>
            </a:r>
            <a:r>
              <a:rPr lang="en-US" b="1" dirty="0"/>
              <a:t>clinical acceptability</a:t>
            </a:r>
            <a:r>
              <a:rPr lang="en-US" dirty="0"/>
              <a:t> into training for safer, more meaningful predictions.</a:t>
            </a:r>
          </a:p>
          <a:p>
            <a:endParaRPr lang="en-US" dirty="0"/>
          </a:p>
        </p:txBody>
      </p:sp>
    </p:spTree>
    <p:extLst>
      <p:ext uri="{BB962C8B-B14F-4D97-AF65-F5344CB8AC3E}">
        <p14:creationId xmlns:p14="http://schemas.microsoft.com/office/powerpoint/2010/main" val="26688166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59BE4-3B46-A1DE-FF91-106635056A8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2BB0855-AE46-F306-D2A9-379935EF5FDF}"/>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8322CEBA-7023-4C48-A01D-505951E15A0B}"/>
              </a:ext>
            </a:extLst>
          </p:cNvPr>
          <p:cNvPicPr>
            <a:picLocks noChangeAspect="1"/>
          </p:cNvPicPr>
          <p:nvPr/>
        </p:nvPicPr>
        <p:blipFill>
          <a:blip r:embed="rId2"/>
          <a:stretch>
            <a:fillRect/>
          </a:stretch>
        </p:blipFill>
        <p:spPr>
          <a:xfrm>
            <a:off x="2475822" y="132964"/>
            <a:ext cx="7099978" cy="6725035"/>
          </a:xfrm>
          <a:prstGeom prst="rect">
            <a:avLst/>
          </a:prstGeom>
        </p:spPr>
      </p:pic>
    </p:spTree>
    <p:extLst>
      <p:ext uri="{BB962C8B-B14F-4D97-AF65-F5344CB8AC3E}">
        <p14:creationId xmlns:p14="http://schemas.microsoft.com/office/powerpoint/2010/main" val="34091396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EBAFF-6611-1F54-049A-CC2B6D2D93FE}"/>
              </a:ext>
            </a:extLst>
          </p:cNvPr>
          <p:cNvSpPr>
            <a:spLocks noGrp="1"/>
          </p:cNvSpPr>
          <p:nvPr>
            <p:ph type="title"/>
          </p:nvPr>
        </p:nvSpPr>
        <p:spPr/>
        <p:txBody>
          <a:bodyPr/>
          <a:lstStyle/>
          <a:p>
            <a:endParaRPr lang="en-US"/>
          </a:p>
        </p:txBody>
      </p:sp>
      <p:graphicFrame>
        <p:nvGraphicFramePr>
          <p:cNvPr id="4" name="Table 3">
            <a:extLst>
              <a:ext uri="{FF2B5EF4-FFF2-40B4-BE49-F238E27FC236}">
                <a16:creationId xmlns:a16="http://schemas.microsoft.com/office/drawing/2014/main" id="{D9EC884D-F8BB-B0FF-9721-8198A3E591C8}"/>
              </a:ext>
            </a:extLst>
          </p:cNvPr>
          <p:cNvGraphicFramePr>
            <a:graphicFrameLocks noGrp="1"/>
          </p:cNvGraphicFramePr>
          <p:nvPr>
            <p:extLst>
              <p:ext uri="{D42A27DB-BD31-4B8C-83A1-F6EECF244321}">
                <p14:modId xmlns:p14="http://schemas.microsoft.com/office/powerpoint/2010/main" val="3461488888"/>
              </p:ext>
            </p:extLst>
          </p:nvPr>
        </p:nvGraphicFramePr>
        <p:xfrm>
          <a:off x="910120" y="2881411"/>
          <a:ext cx="10515600" cy="1828800"/>
        </p:xfrm>
        <a:graphic>
          <a:graphicData uri="http://schemas.openxmlformats.org/drawingml/2006/table">
            <a:tbl>
              <a:tblPr/>
              <a:tblGrid>
                <a:gridCol w="5257800">
                  <a:extLst>
                    <a:ext uri="{9D8B030D-6E8A-4147-A177-3AD203B41FA5}">
                      <a16:colId xmlns:a16="http://schemas.microsoft.com/office/drawing/2014/main" val="82732588"/>
                    </a:ext>
                  </a:extLst>
                </a:gridCol>
                <a:gridCol w="5257800">
                  <a:extLst>
                    <a:ext uri="{9D8B030D-6E8A-4147-A177-3AD203B41FA5}">
                      <a16:colId xmlns:a16="http://schemas.microsoft.com/office/drawing/2014/main" val="2141097782"/>
                    </a:ext>
                  </a:extLst>
                </a:gridCol>
              </a:tblGrid>
              <a:tr h="0">
                <a:tc>
                  <a:txBody>
                    <a:bodyPr/>
                    <a:lstStyle/>
                    <a:p>
                      <a:r>
                        <a:rPr lang="en-US"/>
                        <a:t>Goal</a:t>
                      </a:r>
                    </a:p>
                  </a:txBody>
                  <a:tcPr anchor="ctr">
                    <a:lnL>
                      <a:noFill/>
                    </a:lnL>
                    <a:lnR>
                      <a:noFill/>
                    </a:lnR>
                    <a:lnT>
                      <a:noFill/>
                    </a:lnT>
                    <a:lnB>
                      <a:noFill/>
                    </a:lnB>
                    <a:noFill/>
                  </a:tcPr>
                </a:tc>
                <a:tc>
                  <a:txBody>
                    <a:bodyPr/>
                    <a:lstStyle/>
                    <a:p>
                      <a:r>
                        <a:rPr lang="en-US"/>
                        <a:t>Best Model</a:t>
                      </a:r>
                    </a:p>
                  </a:txBody>
                  <a:tcPr anchor="ctr">
                    <a:lnL>
                      <a:noFill/>
                    </a:lnL>
                    <a:lnR>
                      <a:noFill/>
                    </a:lnR>
                    <a:lnT>
                      <a:noFill/>
                    </a:lnT>
                    <a:lnB>
                      <a:noFill/>
                    </a:lnB>
                    <a:noFill/>
                  </a:tcPr>
                </a:tc>
                <a:extLst>
                  <a:ext uri="{0D108BD9-81ED-4DB2-BD59-A6C34878D82A}">
                    <a16:rowId xmlns:a16="http://schemas.microsoft.com/office/drawing/2014/main" val="3580340114"/>
                  </a:ext>
                </a:extLst>
              </a:tr>
              <a:tr h="0">
                <a:tc>
                  <a:txBody>
                    <a:bodyPr/>
                    <a:lstStyle/>
                    <a:p>
                      <a:r>
                        <a:rPr lang="en-US" b="1"/>
                        <a:t>Maximum clinical safety</a:t>
                      </a:r>
                      <a:endParaRPr lang="en-US"/>
                    </a:p>
                  </a:txBody>
                  <a:tcPr anchor="ctr">
                    <a:lnL>
                      <a:noFill/>
                    </a:lnL>
                    <a:lnR>
                      <a:noFill/>
                    </a:lnR>
                    <a:lnT>
                      <a:noFill/>
                    </a:lnT>
                    <a:lnB>
                      <a:noFill/>
                    </a:lnB>
                    <a:noFill/>
                  </a:tcPr>
                </a:tc>
                <a:tc>
                  <a:txBody>
                    <a:bodyPr/>
                    <a:lstStyle/>
                    <a:p>
                      <a:r>
                        <a:rPr lang="en-US"/>
                        <a:t>gpcLSTM_CA</a:t>
                      </a:r>
                    </a:p>
                  </a:txBody>
                  <a:tcPr anchor="ctr">
                    <a:lnL>
                      <a:noFill/>
                    </a:lnL>
                    <a:lnR>
                      <a:noFill/>
                    </a:lnR>
                    <a:lnT>
                      <a:noFill/>
                    </a:lnT>
                    <a:lnB>
                      <a:noFill/>
                    </a:lnB>
                    <a:noFill/>
                  </a:tcPr>
                </a:tc>
                <a:extLst>
                  <a:ext uri="{0D108BD9-81ED-4DB2-BD59-A6C34878D82A}">
                    <a16:rowId xmlns:a16="http://schemas.microsoft.com/office/drawing/2014/main" val="59842356"/>
                  </a:ext>
                </a:extLst>
              </a:tr>
              <a:tr h="0">
                <a:tc>
                  <a:txBody>
                    <a:bodyPr/>
                    <a:lstStyle/>
                    <a:p>
                      <a:r>
                        <a:rPr lang="en-US" b="1"/>
                        <a:t>Balanced model</a:t>
                      </a:r>
                      <a:endParaRPr lang="en-US"/>
                    </a:p>
                  </a:txBody>
                  <a:tcPr anchor="ctr">
                    <a:lnL>
                      <a:noFill/>
                    </a:lnL>
                    <a:lnR>
                      <a:noFill/>
                    </a:lnR>
                    <a:lnT>
                      <a:noFill/>
                    </a:lnT>
                    <a:lnB>
                      <a:noFill/>
                    </a:lnB>
                    <a:noFill/>
                  </a:tcPr>
                </a:tc>
                <a:tc>
                  <a:txBody>
                    <a:bodyPr/>
                    <a:lstStyle/>
                    <a:p>
                      <a:r>
                        <a:rPr lang="en-US"/>
                        <a:t>gpcLSTM*_PICA</a:t>
                      </a:r>
                    </a:p>
                  </a:txBody>
                  <a:tcPr anchor="ctr">
                    <a:lnL>
                      <a:noFill/>
                    </a:lnL>
                    <a:lnR>
                      <a:noFill/>
                    </a:lnR>
                    <a:lnT>
                      <a:noFill/>
                    </a:lnT>
                    <a:lnB>
                      <a:noFill/>
                    </a:lnB>
                    <a:noFill/>
                  </a:tcPr>
                </a:tc>
                <a:extLst>
                  <a:ext uri="{0D108BD9-81ED-4DB2-BD59-A6C34878D82A}">
                    <a16:rowId xmlns:a16="http://schemas.microsoft.com/office/drawing/2014/main" val="451812444"/>
                  </a:ext>
                </a:extLst>
              </a:tr>
              <a:tr h="0">
                <a:tc>
                  <a:txBody>
                    <a:bodyPr/>
                    <a:lstStyle/>
                    <a:p>
                      <a:r>
                        <a:rPr lang="en-US" b="1"/>
                        <a:t>Best raw accuracy</a:t>
                      </a:r>
                      <a:endParaRPr lang="en-US"/>
                    </a:p>
                  </a:txBody>
                  <a:tcPr anchor="ctr">
                    <a:lnL>
                      <a:noFill/>
                    </a:lnL>
                    <a:lnR>
                      <a:noFill/>
                    </a:lnR>
                    <a:lnT>
                      <a:noFill/>
                    </a:lnT>
                    <a:lnB>
                      <a:noFill/>
                    </a:lnB>
                    <a:noFill/>
                  </a:tcPr>
                </a:tc>
                <a:tc>
                  <a:txBody>
                    <a:bodyPr/>
                    <a:lstStyle/>
                    <a:p>
                      <a:r>
                        <a:rPr lang="en-US"/>
                        <a:t>LSTM or SVR</a:t>
                      </a:r>
                    </a:p>
                  </a:txBody>
                  <a:tcPr anchor="ctr">
                    <a:lnL>
                      <a:noFill/>
                    </a:lnL>
                    <a:lnR>
                      <a:noFill/>
                    </a:lnR>
                    <a:lnT>
                      <a:noFill/>
                    </a:lnT>
                    <a:lnB>
                      <a:noFill/>
                    </a:lnB>
                    <a:noFill/>
                  </a:tcPr>
                </a:tc>
                <a:extLst>
                  <a:ext uri="{0D108BD9-81ED-4DB2-BD59-A6C34878D82A}">
                    <a16:rowId xmlns:a16="http://schemas.microsoft.com/office/drawing/2014/main" val="1209551571"/>
                  </a:ext>
                </a:extLst>
              </a:tr>
              <a:tr h="0">
                <a:tc>
                  <a:txBody>
                    <a:bodyPr/>
                    <a:lstStyle/>
                    <a:p>
                      <a:r>
                        <a:rPr lang="en-US" b="1"/>
                        <a:t>Avoid at all costs if safety matters</a:t>
                      </a:r>
                      <a:endParaRPr lang="en-US"/>
                    </a:p>
                  </a:txBody>
                  <a:tcPr anchor="ctr">
                    <a:lnL>
                      <a:noFill/>
                    </a:lnL>
                    <a:lnR>
                      <a:noFill/>
                    </a:lnR>
                    <a:lnT>
                      <a:noFill/>
                    </a:lnT>
                    <a:lnB>
                      <a:noFill/>
                    </a:lnB>
                    <a:noFill/>
                  </a:tcPr>
                </a:tc>
                <a:tc>
                  <a:txBody>
                    <a:bodyPr/>
                    <a:lstStyle/>
                    <a:p>
                      <a:r>
                        <a:rPr lang="en-US" dirty="0"/>
                        <a:t>LSTM / SVR (unsmoothed)</a:t>
                      </a:r>
                    </a:p>
                  </a:txBody>
                  <a:tcPr anchor="ctr">
                    <a:lnL>
                      <a:noFill/>
                    </a:lnL>
                    <a:lnR>
                      <a:noFill/>
                    </a:lnR>
                    <a:lnT>
                      <a:noFill/>
                    </a:lnT>
                    <a:lnB>
                      <a:noFill/>
                    </a:lnB>
                    <a:noFill/>
                  </a:tcPr>
                </a:tc>
                <a:extLst>
                  <a:ext uri="{0D108BD9-81ED-4DB2-BD59-A6C34878D82A}">
                    <a16:rowId xmlns:a16="http://schemas.microsoft.com/office/drawing/2014/main" val="2614913528"/>
                  </a:ext>
                </a:extLst>
              </a:tr>
            </a:tbl>
          </a:graphicData>
        </a:graphic>
      </p:graphicFrame>
    </p:spTree>
    <p:extLst>
      <p:ext uri="{BB962C8B-B14F-4D97-AF65-F5344CB8AC3E}">
        <p14:creationId xmlns:p14="http://schemas.microsoft.com/office/powerpoint/2010/main" val="26072476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F275A-1976-EF26-5417-EA8F3D65F4F7}"/>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A34A14F3-D58F-852F-63B4-0AE706EBB93A}"/>
              </a:ext>
            </a:extLst>
          </p:cNvPr>
          <p:cNvPicPr>
            <a:picLocks noGrp="1" noChangeAspect="1"/>
          </p:cNvPicPr>
          <p:nvPr>
            <p:ph idx="1"/>
          </p:nvPr>
        </p:nvPicPr>
        <p:blipFill>
          <a:blip r:embed="rId2"/>
          <a:stretch>
            <a:fillRect/>
          </a:stretch>
        </p:blipFill>
        <p:spPr>
          <a:xfrm>
            <a:off x="2810955" y="1825625"/>
            <a:ext cx="6570089" cy="4351338"/>
          </a:xfrm>
          <a:prstGeom prst="rect">
            <a:avLst/>
          </a:prstGeom>
        </p:spPr>
      </p:pic>
    </p:spTree>
    <p:extLst>
      <p:ext uri="{BB962C8B-B14F-4D97-AF65-F5344CB8AC3E}">
        <p14:creationId xmlns:p14="http://schemas.microsoft.com/office/powerpoint/2010/main" val="29419521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B78731-BC7D-12D6-83FD-D45ABA2BB21F}"/>
              </a:ext>
            </a:extLst>
          </p:cNvPr>
          <p:cNvSpPr>
            <a:spLocks noGrp="1"/>
          </p:cNvSpPr>
          <p:nvPr>
            <p:ph type="title"/>
          </p:nvPr>
        </p:nvSpPr>
        <p:spPr>
          <a:xfrm>
            <a:off x="1043631" y="809898"/>
            <a:ext cx="10173010" cy="1554480"/>
          </a:xfrm>
        </p:spPr>
        <p:txBody>
          <a:bodyPr anchor="ctr">
            <a:normAutofit/>
          </a:bodyPr>
          <a:lstStyle/>
          <a:p>
            <a:endParaRPr lang="en-US" sz="4800"/>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A4D5E368-A340-50E9-5A30-9D494F588829}"/>
              </a:ext>
            </a:extLst>
          </p:cNvPr>
          <p:cNvGraphicFramePr>
            <a:graphicFrameLocks noGrp="1"/>
          </p:cNvGraphicFramePr>
          <p:nvPr>
            <p:ph idx="1"/>
            <p:extLst>
              <p:ext uri="{D42A27DB-BD31-4B8C-83A1-F6EECF244321}">
                <p14:modId xmlns:p14="http://schemas.microsoft.com/office/powerpoint/2010/main" val="1662003046"/>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747701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42E8B-96AF-8CBF-A638-A09E5CFE7F6B}"/>
              </a:ext>
            </a:extLst>
          </p:cNvPr>
          <p:cNvSpPr>
            <a:spLocks noGrp="1"/>
          </p:cNvSpPr>
          <p:nvPr>
            <p:ph type="title"/>
          </p:nvPr>
        </p:nvSpPr>
        <p:spPr/>
        <p:txBody>
          <a:bodyPr/>
          <a:lstStyle/>
          <a:p>
            <a:r>
              <a:rPr lang="en-US" dirty="0" err="1"/>
              <a:t>gcMSE</a:t>
            </a:r>
            <a:r>
              <a:rPr lang="en-US" dirty="0"/>
              <a:t> loss function</a:t>
            </a:r>
          </a:p>
        </p:txBody>
      </p:sp>
      <p:sp>
        <p:nvSpPr>
          <p:cNvPr id="3" name="Content Placeholder 2">
            <a:extLst>
              <a:ext uri="{FF2B5EF4-FFF2-40B4-BE49-F238E27FC236}">
                <a16:creationId xmlns:a16="http://schemas.microsoft.com/office/drawing/2014/main" id="{BFBB5657-EC2F-B463-A57D-DAE931621810}"/>
              </a:ext>
            </a:extLst>
          </p:cNvPr>
          <p:cNvSpPr>
            <a:spLocks noGrp="1"/>
          </p:cNvSpPr>
          <p:nvPr>
            <p:ph idx="1"/>
          </p:nvPr>
        </p:nvSpPr>
        <p:spPr/>
        <p:txBody>
          <a:bodyPr>
            <a:normAutofit/>
          </a:bodyPr>
          <a:lstStyle/>
          <a:p>
            <a:pPr marL="0" indent="0">
              <a:buNone/>
            </a:pPr>
            <a:r>
              <a:rPr lang="en-US" b="1" dirty="0" err="1"/>
              <a:t>gcMSE</a:t>
            </a:r>
            <a:r>
              <a:rPr lang="en-US" b="1" dirty="0"/>
              <a:t> = coherent mean squared glycemic error</a:t>
            </a:r>
            <a:r>
              <a:rPr lang="en-US" dirty="0"/>
              <a:t> — a new loss function designed specifically for glucose prediction that goes beyond the standard MSE.</a:t>
            </a:r>
          </a:p>
          <a:p>
            <a:pPr marL="0" indent="0">
              <a:buNone/>
            </a:pPr>
            <a:endParaRPr lang="en-US" dirty="0"/>
          </a:p>
          <a:p>
            <a:pPr lvl="1"/>
            <a:r>
              <a:rPr lang="en-US" b="1" dirty="0"/>
              <a:t>Penalty for prediction errors</a:t>
            </a:r>
            <a:r>
              <a:rPr lang="en-US" dirty="0"/>
              <a:t> → how far off is the predicted glucose value from the actual value (like MSE).</a:t>
            </a:r>
          </a:p>
          <a:p>
            <a:pPr lvl="1"/>
            <a:r>
              <a:rPr lang="en-US" b="1" dirty="0"/>
              <a:t>Penalty for predicted variation errors</a:t>
            </a:r>
            <a:r>
              <a:rPr lang="en-US" dirty="0"/>
              <a:t> → does the model correctly predict whether glucose is rising, falling, or staying flat?</a:t>
            </a:r>
          </a:p>
          <a:p>
            <a:pPr lvl="1"/>
            <a:r>
              <a:rPr lang="en-US" b="1" dirty="0"/>
              <a:t>Extra penalty in dangerous regions</a:t>
            </a:r>
            <a:r>
              <a:rPr lang="en-US" dirty="0"/>
              <a:t> (hypoglycemia) → these zones are more critical, so the model is trained to be more careful there.</a:t>
            </a:r>
          </a:p>
          <a:p>
            <a:endParaRPr lang="en-US" dirty="0"/>
          </a:p>
        </p:txBody>
      </p:sp>
    </p:spTree>
    <p:extLst>
      <p:ext uri="{BB962C8B-B14F-4D97-AF65-F5344CB8AC3E}">
        <p14:creationId xmlns:p14="http://schemas.microsoft.com/office/powerpoint/2010/main" val="3695102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549C3-3D44-4363-6852-6DAC14A527A8}"/>
              </a:ext>
            </a:extLst>
          </p:cNvPr>
          <p:cNvSpPr>
            <a:spLocks noGrp="1"/>
          </p:cNvSpPr>
          <p:nvPr>
            <p:ph type="title"/>
          </p:nvPr>
        </p:nvSpPr>
        <p:spPr/>
        <p:txBody>
          <a:bodyPr/>
          <a:lstStyle/>
          <a:p>
            <a:r>
              <a:rPr lang="en-US" b="1" dirty="0"/>
              <a:t>PICA algorithm</a:t>
            </a:r>
            <a:endParaRPr lang="en-US" dirty="0"/>
          </a:p>
        </p:txBody>
      </p:sp>
      <p:sp>
        <p:nvSpPr>
          <p:cNvPr id="3" name="Content Placeholder 2">
            <a:extLst>
              <a:ext uri="{FF2B5EF4-FFF2-40B4-BE49-F238E27FC236}">
                <a16:creationId xmlns:a16="http://schemas.microsoft.com/office/drawing/2014/main" id="{7AC811DB-6428-3DAC-E0BF-B546EA72EB06}"/>
              </a:ext>
            </a:extLst>
          </p:cNvPr>
          <p:cNvSpPr>
            <a:spLocks noGrp="1"/>
          </p:cNvSpPr>
          <p:nvPr>
            <p:ph idx="1"/>
          </p:nvPr>
        </p:nvSpPr>
        <p:spPr/>
        <p:txBody>
          <a:bodyPr/>
          <a:lstStyle/>
          <a:p>
            <a:r>
              <a:rPr lang="en-US" b="1" dirty="0"/>
              <a:t>PICA = Progressive Improvement of Clinical Acceptability</a:t>
            </a:r>
            <a:endParaRPr lang="en-US" dirty="0"/>
          </a:p>
          <a:p>
            <a:pPr marL="0" indent="0">
              <a:buNone/>
            </a:pPr>
            <a:endParaRPr lang="en-US" dirty="0"/>
          </a:p>
          <a:p>
            <a:pPr lvl="1"/>
            <a:r>
              <a:rPr lang="en-US" dirty="0"/>
              <a:t>Starts by training a model for </a:t>
            </a:r>
            <a:r>
              <a:rPr lang="en-US" b="1" dirty="0"/>
              <a:t>pure accuracy</a:t>
            </a:r>
            <a:r>
              <a:rPr lang="en-US" dirty="0"/>
              <a:t>.</a:t>
            </a:r>
          </a:p>
          <a:p>
            <a:pPr lvl="1"/>
            <a:r>
              <a:rPr lang="en-US" dirty="0"/>
              <a:t>Then </a:t>
            </a:r>
            <a:r>
              <a:rPr lang="en-US" b="1" dirty="0"/>
              <a:t>slowly reduces the importance of accuracy</a:t>
            </a:r>
            <a:r>
              <a:rPr lang="en-US" dirty="0"/>
              <a:t> in the loss function.</a:t>
            </a:r>
          </a:p>
          <a:p>
            <a:pPr lvl="1"/>
            <a:r>
              <a:rPr lang="en-US" dirty="0"/>
              <a:t>Gradually increases the focus on </a:t>
            </a:r>
            <a:r>
              <a:rPr lang="en-US" b="1" dirty="0"/>
              <a:t>clinical constraints</a:t>
            </a:r>
            <a:r>
              <a:rPr lang="en-US" dirty="0"/>
              <a:t> (safety).</a:t>
            </a:r>
          </a:p>
          <a:p>
            <a:pPr lvl="1"/>
            <a:r>
              <a:rPr lang="en-US" dirty="0"/>
              <a:t>Stops when an optimal trade-off is found — the model is </a:t>
            </a:r>
            <a:r>
              <a:rPr lang="en-US" b="1" dirty="0"/>
              <a:t>accurate enough and clinically safe</a:t>
            </a:r>
            <a:endParaRPr lang="en-US" dirty="0"/>
          </a:p>
          <a:p>
            <a:endParaRPr lang="en-US" dirty="0"/>
          </a:p>
        </p:txBody>
      </p:sp>
    </p:spTree>
    <p:extLst>
      <p:ext uri="{BB962C8B-B14F-4D97-AF65-F5344CB8AC3E}">
        <p14:creationId xmlns:p14="http://schemas.microsoft.com/office/powerpoint/2010/main" val="949785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9CB26-9028-6748-E1C2-03AC89968762}"/>
              </a:ext>
            </a:extLst>
          </p:cNvPr>
          <p:cNvSpPr>
            <a:spLocks noGrp="1"/>
          </p:cNvSpPr>
          <p:nvPr>
            <p:ph type="title"/>
          </p:nvPr>
        </p:nvSpPr>
        <p:spPr/>
        <p:txBody>
          <a:bodyPr/>
          <a:lstStyle/>
          <a:p>
            <a:r>
              <a:rPr lang="en-US" dirty="0"/>
              <a:t>CG-EGA metric</a:t>
            </a:r>
          </a:p>
        </p:txBody>
      </p:sp>
      <p:sp>
        <p:nvSpPr>
          <p:cNvPr id="3" name="Content Placeholder 2">
            <a:extLst>
              <a:ext uri="{FF2B5EF4-FFF2-40B4-BE49-F238E27FC236}">
                <a16:creationId xmlns:a16="http://schemas.microsoft.com/office/drawing/2014/main" id="{FDE8DE0B-49CC-7D71-C200-0F08CA3329C4}"/>
              </a:ext>
            </a:extLst>
          </p:cNvPr>
          <p:cNvSpPr>
            <a:spLocks noGrp="1"/>
          </p:cNvSpPr>
          <p:nvPr>
            <p:ph idx="1"/>
          </p:nvPr>
        </p:nvSpPr>
        <p:spPr/>
        <p:txBody>
          <a:bodyPr/>
          <a:lstStyle/>
          <a:p>
            <a:pPr marL="0" indent="0">
              <a:buNone/>
            </a:pPr>
            <a:r>
              <a:rPr lang="en-US" dirty="0"/>
              <a:t>metric to assess the clinical acceptability of glucose predictive models </a:t>
            </a:r>
          </a:p>
          <a:p>
            <a:pPr marL="0" indent="0">
              <a:buNone/>
            </a:pPr>
            <a:endParaRPr lang="en-US" dirty="0"/>
          </a:p>
        </p:txBody>
      </p:sp>
      <p:sp>
        <p:nvSpPr>
          <p:cNvPr id="5" name="TextBox 4">
            <a:extLst>
              <a:ext uri="{FF2B5EF4-FFF2-40B4-BE49-F238E27FC236}">
                <a16:creationId xmlns:a16="http://schemas.microsoft.com/office/drawing/2014/main" id="{31659D69-61C1-CA0F-5646-DB295F86DF48}"/>
              </a:ext>
            </a:extLst>
          </p:cNvPr>
          <p:cNvSpPr txBox="1"/>
          <p:nvPr/>
        </p:nvSpPr>
        <p:spPr>
          <a:xfrm>
            <a:off x="931604" y="3678128"/>
            <a:ext cx="6280854" cy="646331"/>
          </a:xfrm>
          <a:prstGeom prst="rect">
            <a:avLst/>
          </a:prstGeom>
          <a:noFill/>
        </p:spPr>
        <p:txBody>
          <a:bodyPr wrap="square">
            <a:spAutoFit/>
          </a:bodyPr>
          <a:lstStyle/>
          <a:p>
            <a:endParaRPr lang="en-US" dirty="0"/>
          </a:p>
          <a:p>
            <a:r>
              <a:rPr lang="en-US" dirty="0"/>
              <a:t>It's made of two parts:</a:t>
            </a:r>
          </a:p>
        </p:txBody>
      </p:sp>
      <p:sp>
        <p:nvSpPr>
          <p:cNvPr id="7" name="TextBox 6">
            <a:extLst>
              <a:ext uri="{FF2B5EF4-FFF2-40B4-BE49-F238E27FC236}">
                <a16:creationId xmlns:a16="http://schemas.microsoft.com/office/drawing/2014/main" id="{385DCF46-E0B5-4A16-4D31-B0AD682C2CA7}"/>
              </a:ext>
            </a:extLst>
          </p:cNvPr>
          <p:cNvSpPr txBox="1"/>
          <p:nvPr/>
        </p:nvSpPr>
        <p:spPr>
          <a:xfrm>
            <a:off x="931604" y="4459396"/>
            <a:ext cx="6097712" cy="369332"/>
          </a:xfrm>
          <a:prstGeom prst="rect">
            <a:avLst/>
          </a:prstGeom>
          <a:noFill/>
        </p:spPr>
        <p:txBody>
          <a:bodyPr wrap="square">
            <a:spAutoFit/>
          </a:bodyPr>
          <a:lstStyle/>
          <a:p>
            <a:r>
              <a:rPr lang="en-US" dirty="0"/>
              <a:t>CG-EGA = P-EGA + R-EGA </a:t>
            </a:r>
          </a:p>
        </p:txBody>
      </p:sp>
    </p:spTree>
    <p:extLst>
      <p:ext uri="{BB962C8B-B14F-4D97-AF65-F5344CB8AC3E}">
        <p14:creationId xmlns:p14="http://schemas.microsoft.com/office/powerpoint/2010/main" val="4062349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8F5A7-D099-70FD-EBFB-5A1E598E9EBF}"/>
              </a:ext>
            </a:extLst>
          </p:cNvPr>
          <p:cNvSpPr>
            <a:spLocks noGrp="1"/>
          </p:cNvSpPr>
          <p:nvPr>
            <p:ph type="title"/>
          </p:nvPr>
        </p:nvSpPr>
        <p:spPr/>
        <p:txBody>
          <a:bodyPr/>
          <a:lstStyle/>
          <a:p>
            <a:r>
              <a:rPr lang="en-US" b="1" dirty="0"/>
              <a:t>Point Error (P-EGA)</a:t>
            </a:r>
            <a:br>
              <a:rPr lang="en-US" b="1" dirty="0"/>
            </a:br>
            <a:endParaRPr lang="en-US" dirty="0"/>
          </a:p>
        </p:txBody>
      </p:sp>
      <p:sp>
        <p:nvSpPr>
          <p:cNvPr id="5" name="TextBox 4">
            <a:extLst>
              <a:ext uri="{FF2B5EF4-FFF2-40B4-BE49-F238E27FC236}">
                <a16:creationId xmlns:a16="http://schemas.microsoft.com/office/drawing/2014/main" id="{C7ED1CD4-78CF-295B-1382-87DBE79D2EA2}"/>
              </a:ext>
            </a:extLst>
          </p:cNvPr>
          <p:cNvSpPr txBox="1"/>
          <p:nvPr/>
        </p:nvSpPr>
        <p:spPr>
          <a:xfrm>
            <a:off x="838200" y="2646381"/>
            <a:ext cx="9556953" cy="1754326"/>
          </a:xfrm>
          <a:prstGeom prst="rect">
            <a:avLst/>
          </a:prstGeom>
          <a:noFill/>
        </p:spPr>
        <p:txBody>
          <a:bodyPr wrap="square">
            <a:spAutoFit/>
          </a:bodyPr>
          <a:lstStyle/>
          <a:p>
            <a:pPr>
              <a:buNone/>
            </a:pPr>
            <a:r>
              <a:rPr lang="en-US" dirty="0"/>
              <a:t>This checks if the </a:t>
            </a:r>
            <a:r>
              <a:rPr lang="en-US" b="1" dirty="0"/>
              <a:t>predicted glucose number</a:t>
            </a:r>
            <a:r>
              <a:rPr lang="en-US" dirty="0"/>
              <a:t> is close to the real one.</a:t>
            </a:r>
          </a:p>
          <a:p>
            <a:pPr>
              <a:buNone/>
            </a:pPr>
            <a:r>
              <a:rPr lang="en-US" dirty="0"/>
              <a:t>Example:</a:t>
            </a:r>
          </a:p>
          <a:p>
            <a:pPr lvl="1">
              <a:buFont typeface="Arial" panose="020B0604020202020204" pitchFamily="34" charset="0"/>
              <a:buChar char="•"/>
            </a:pPr>
            <a:r>
              <a:rPr lang="en-US" dirty="0"/>
              <a:t>Real glucose = 100</a:t>
            </a:r>
          </a:p>
          <a:p>
            <a:pPr lvl="1">
              <a:buFont typeface="Arial" panose="020B0604020202020204" pitchFamily="34" charset="0"/>
              <a:buChar char="•"/>
            </a:pPr>
            <a:r>
              <a:rPr lang="en-US" dirty="0"/>
              <a:t>Predicted = 95 → ✅ Good (safe)</a:t>
            </a:r>
          </a:p>
          <a:p>
            <a:pPr lvl="1">
              <a:buFont typeface="Arial" panose="020B0604020202020204" pitchFamily="34" charset="0"/>
              <a:buChar char="•"/>
            </a:pPr>
            <a:r>
              <a:rPr lang="en-US" dirty="0"/>
              <a:t>Predicted = 300 → ❌ Bad (very unsafe)</a:t>
            </a:r>
          </a:p>
          <a:p>
            <a:r>
              <a:rPr lang="en-US" b="1" dirty="0"/>
              <a:t>It compares number to number.</a:t>
            </a:r>
            <a:endParaRPr lang="en-US" dirty="0"/>
          </a:p>
        </p:txBody>
      </p:sp>
      <p:sp>
        <p:nvSpPr>
          <p:cNvPr id="6" name="TextBox 5">
            <a:extLst>
              <a:ext uri="{FF2B5EF4-FFF2-40B4-BE49-F238E27FC236}">
                <a16:creationId xmlns:a16="http://schemas.microsoft.com/office/drawing/2014/main" id="{AF1D3C85-9BF7-9F16-A1B2-72A124B03EDE}"/>
              </a:ext>
            </a:extLst>
          </p:cNvPr>
          <p:cNvSpPr txBox="1"/>
          <p:nvPr/>
        </p:nvSpPr>
        <p:spPr>
          <a:xfrm>
            <a:off x="838200" y="1506022"/>
            <a:ext cx="6100996" cy="369332"/>
          </a:xfrm>
          <a:prstGeom prst="rect">
            <a:avLst/>
          </a:prstGeom>
          <a:noFill/>
        </p:spPr>
        <p:txBody>
          <a:bodyPr wrap="square">
            <a:spAutoFit/>
          </a:bodyPr>
          <a:lstStyle/>
          <a:p>
            <a:r>
              <a:rPr lang="en-US" dirty="0">
                <a:effectLst/>
                <a:latin typeface="Helvetica" pitchFamily="2" charset="0"/>
              </a:rPr>
              <a:t>P-EGA measures the clinical accuracy of the predictions</a:t>
            </a:r>
          </a:p>
        </p:txBody>
      </p:sp>
    </p:spTree>
    <p:extLst>
      <p:ext uri="{BB962C8B-B14F-4D97-AF65-F5344CB8AC3E}">
        <p14:creationId xmlns:p14="http://schemas.microsoft.com/office/powerpoint/2010/main" val="1810837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96B1B-B076-A4B0-2F57-6CA5FE3C9955}"/>
              </a:ext>
            </a:extLst>
          </p:cNvPr>
          <p:cNvSpPr>
            <a:spLocks noGrp="1"/>
          </p:cNvSpPr>
          <p:nvPr>
            <p:ph type="title"/>
          </p:nvPr>
        </p:nvSpPr>
        <p:spPr/>
        <p:txBody>
          <a:bodyPr/>
          <a:lstStyle/>
          <a:p>
            <a:r>
              <a:rPr lang="en-US" b="1" dirty="0"/>
              <a:t>Rate Error (R-EGA)</a:t>
            </a:r>
            <a:br>
              <a:rPr lang="en-US" b="1" dirty="0"/>
            </a:br>
            <a:endParaRPr lang="en-US" dirty="0"/>
          </a:p>
        </p:txBody>
      </p:sp>
      <p:sp>
        <p:nvSpPr>
          <p:cNvPr id="5" name="TextBox 4">
            <a:extLst>
              <a:ext uri="{FF2B5EF4-FFF2-40B4-BE49-F238E27FC236}">
                <a16:creationId xmlns:a16="http://schemas.microsoft.com/office/drawing/2014/main" id="{F5BE7394-7CC5-F49F-A989-14FBF7DDFA51}"/>
              </a:ext>
            </a:extLst>
          </p:cNvPr>
          <p:cNvSpPr txBox="1"/>
          <p:nvPr/>
        </p:nvSpPr>
        <p:spPr>
          <a:xfrm>
            <a:off x="838199" y="2591608"/>
            <a:ext cx="9148282" cy="2031325"/>
          </a:xfrm>
          <a:prstGeom prst="rect">
            <a:avLst/>
          </a:prstGeom>
          <a:noFill/>
        </p:spPr>
        <p:txBody>
          <a:bodyPr wrap="square">
            <a:spAutoFit/>
          </a:bodyPr>
          <a:lstStyle/>
          <a:p>
            <a:pPr>
              <a:buNone/>
            </a:pPr>
            <a:r>
              <a:rPr lang="en-US" dirty="0"/>
              <a:t> This checks if the </a:t>
            </a:r>
            <a:r>
              <a:rPr lang="en-US" b="1" dirty="0"/>
              <a:t>direction</a:t>
            </a:r>
            <a:r>
              <a:rPr lang="en-US" dirty="0"/>
              <a:t> is correct — is glucose going up, down, or staying flat?</a:t>
            </a:r>
          </a:p>
          <a:p>
            <a:pPr>
              <a:buNone/>
            </a:pPr>
            <a:r>
              <a:rPr lang="en-US" dirty="0"/>
              <a:t>Example:</a:t>
            </a:r>
          </a:p>
          <a:p>
            <a:pPr lvl="1">
              <a:buFont typeface="Arial" panose="020B0604020202020204" pitchFamily="34" charset="0"/>
              <a:buChar char="•"/>
            </a:pPr>
            <a:r>
              <a:rPr lang="en-US" dirty="0"/>
              <a:t>Real glucose is going </a:t>
            </a:r>
            <a:r>
              <a:rPr lang="en-US" b="1" dirty="0"/>
              <a:t>down</a:t>
            </a:r>
            <a:r>
              <a:rPr lang="en-US" dirty="0"/>
              <a:t> fast</a:t>
            </a:r>
          </a:p>
          <a:p>
            <a:pPr lvl="1">
              <a:buFont typeface="Arial" panose="020B0604020202020204" pitchFamily="34" charset="0"/>
              <a:buChar char="•"/>
            </a:pPr>
            <a:r>
              <a:rPr lang="en-US" dirty="0"/>
              <a:t>Predicted says it's going </a:t>
            </a:r>
            <a:r>
              <a:rPr lang="en-US" b="1" dirty="0"/>
              <a:t>up</a:t>
            </a:r>
            <a:r>
              <a:rPr lang="en-US" dirty="0"/>
              <a:t> → ❌ Very dangerous</a:t>
            </a:r>
          </a:p>
          <a:p>
            <a:pPr lvl="1">
              <a:buFont typeface="Arial" panose="020B0604020202020204" pitchFamily="34" charset="0"/>
              <a:buChar char="•"/>
            </a:pPr>
            <a:r>
              <a:rPr lang="en-US" dirty="0"/>
              <a:t>Predicted says it's going down slowly → ⚠️ Less dangerous</a:t>
            </a:r>
          </a:p>
          <a:p>
            <a:pPr lvl="1">
              <a:buFont typeface="Arial" panose="020B0604020202020204" pitchFamily="34" charset="0"/>
              <a:buChar char="•"/>
            </a:pPr>
            <a:r>
              <a:rPr lang="en-US" dirty="0"/>
              <a:t>Predicted also says it’s going down fast → ✅ Good</a:t>
            </a:r>
          </a:p>
          <a:p>
            <a:r>
              <a:rPr lang="en-US" b="1" dirty="0"/>
              <a:t>It compares change to change.</a:t>
            </a:r>
            <a:endParaRPr lang="en-US" dirty="0"/>
          </a:p>
        </p:txBody>
      </p:sp>
      <p:sp>
        <p:nvSpPr>
          <p:cNvPr id="4" name="TextBox 3">
            <a:extLst>
              <a:ext uri="{FF2B5EF4-FFF2-40B4-BE49-F238E27FC236}">
                <a16:creationId xmlns:a16="http://schemas.microsoft.com/office/drawing/2014/main" id="{F4BF7543-6672-9022-34FC-46AB19CE8A80}"/>
              </a:ext>
            </a:extLst>
          </p:cNvPr>
          <p:cNvSpPr txBox="1"/>
          <p:nvPr/>
        </p:nvSpPr>
        <p:spPr>
          <a:xfrm>
            <a:off x="838199" y="1707243"/>
            <a:ext cx="9024991" cy="369332"/>
          </a:xfrm>
          <a:prstGeom prst="rect">
            <a:avLst/>
          </a:prstGeom>
          <a:noFill/>
        </p:spPr>
        <p:txBody>
          <a:bodyPr wrap="square">
            <a:spAutoFit/>
          </a:bodyPr>
          <a:lstStyle/>
          <a:p>
            <a:r>
              <a:rPr lang="en-US" dirty="0">
                <a:effectLst/>
                <a:latin typeface="Helvetica" pitchFamily="2" charset="0"/>
              </a:rPr>
              <a:t>measures the clinical accuracy of the predicted variations. </a:t>
            </a:r>
          </a:p>
        </p:txBody>
      </p:sp>
      <p:sp>
        <p:nvSpPr>
          <p:cNvPr id="7" name="TextBox 6">
            <a:extLst>
              <a:ext uri="{FF2B5EF4-FFF2-40B4-BE49-F238E27FC236}">
                <a16:creationId xmlns:a16="http://schemas.microsoft.com/office/drawing/2014/main" id="{F23092A7-C385-6683-E1C8-2E054DE0540C}"/>
              </a:ext>
            </a:extLst>
          </p:cNvPr>
          <p:cNvSpPr txBox="1"/>
          <p:nvPr/>
        </p:nvSpPr>
        <p:spPr>
          <a:xfrm>
            <a:off x="838199" y="5524445"/>
            <a:ext cx="10607212" cy="369332"/>
          </a:xfrm>
          <a:prstGeom prst="rect">
            <a:avLst/>
          </a:prstGeom>
          <a:noFill/>
        </p:spPr>
        <p:txBody>
          <a:bodyPr wrap="square">
            <a:spAutoFit/>
          </a:bodyPr>
          <a:lstStyle/>
          <a:p>
            <a:r>
              <a:rPr lang="en-US" dirty="0">
                <a:effectLst/>
                <a:latin typeface="Helvetica" pitchFamily="2" charset="0"/>
              </a:rPr>
              <a:t>The predicted variations are computed as the rate of change between two consecutive predictions </a:t>
            </a:r>
          </a:p>
        </p:txBody>
      </p:sp>
    </p:spTree>
    <p:extLst>
      <p:ext uri="{BB962C8B-B14F-4D97-AF65-F5344CB8AC3E}">
        <p14:creationId xmlns:p14="http://schemas.microsoft.com/office/powerpoint/2010/main" val="140593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ADF5B-3A6F-59EA-B8A8-0BA8E5EC146B}"/>
              </a:ext>
            </a:extLst>
          </p:cNvPr>
          <p:cNvSpPr>
            <a:spLocks noGrp="1"/>
          </p:cNvSpPr>
          <p:nvPr>
            <p:ph type="title"/>
          </p:nvPr>
        </p:nvSpPr>
        <p:spPr/>
        <p:txBody>
          <a:bodyPr/>
          <a:lstStyle/>
          <a:p>
            <a:r>
              <a:rPr lang="en-US" b="1" dirty="0"/>
              <a:t>The Final Score</a:t>
            </a:r>
            <a:endParaRPr lang="en-US" dirty="0"/>
          </a:p>
        </p:txBody>
      </p:sp>
      <p:sp>
        <p:nvSpPr>
          <p:cNvPr id="5" name="TextBox 4">
            <a:extLst>
              <a:ext uri="{FF2B5EF4-FFF2-40B4-BE49-F238E27FC236}">
                <a16:creationId xmlns:a16="http://schemas.microsoft.com/office/drawing/2014/main" id="{DBE0ADE6-C630-A346-898F-40EB3EC37334}"/>
              </a:ext>
            </a:extLst>
          </p:cNvPr>
          <p:cNvSpPr txBox="1"/>
          <p:nvPr/>
        </p:nvSpPr>
        <p:spPr>
          <a:xfrm>
            <a:off x="838200" y="2690336"/>
            <a:ext cx="7213622" cy="1477328"/>
          </a:xfrm>
          <a:prstGeom prst="rect">
            <a:avLst/>
          </a:prstGeom>
          <a:noFill/>
        </p:spPr>
        <p:txBody>
          <a:bodyPr wrap="square">
            <a:spAutoFit/>
          </a:bodyPr>
          <a:lstStyle/>
          <a:p>
            <a:pPr>
              <a:buNone/>
            </a:pPr>
            <a:r>
              <a:rPr lang="en-US" dirty="0"/>
              <a:t>Based on both checks:</a:t>
            </a:r>
          </a:p>
          <a:p>
            <a:pPr>
              <a:buNone/>
            </a:pPr>
            <a:endParaRPr lang="en-US" dirty="0"/>
          </a:p>
          <a:p>
            <a:pPr>
              <a:buFont typeface="Arial" panose="020B0604020202020204" pitchFamily="34" charset="0"/>
              <a:buChar char="•"/>
            </a:pPr>
            <a:r>
              <a:rPr lang="en-US" dirty="0"/>
              <a:t>✅ </a:t>
            </a:r>
            <a:r>
              <a:rPr lang="en-US" b="1" dirty="0"/>
              <a:t>AP = Accurate Prediction</a:t>
            </a:r>
            <a:r>
              <a:rPr lang="en-US" dirty="0"/>
              <a:t> → Value and trend are both okay</a:t>
            </a:r>
          </a:p>
          <a:p>
            <a:pPr>
              <a:buFont typeface="Arial" panose="020B0604020202020204" pitchFamily="34" charset="0"/>
              <a:buChar char="•"/>
            </a:pPr>
            <a:r>
              <a:rPr lang="en-US" dirty="0"/>
              <a:t>⚠️ </a:t>
            </a:r>
            <a:r>
              <a:rPr lang="en-US" b="1" dirty="0"/>
              <a:t>BE = Benign Error</a:t>
            </a:r>
            <a:r>
              <a:rPr lang="en-US" dirty="0"/>
              <a:t> → A little off, but not dangerous</a:t>
            </a:r>
          </a:p>
          <a:p>
            <a:pPr>
              <a:buFont typeface="Arial" panose="020B0604020202020204" pitchFamily="34" charset="0"/>
              <a:buChar char="•"/>
            </a:pPr>
            <a:r>
              <a:rPr lang="en-US" dirty="0"/>
              <a:t>❌ </a:t>
            </a:r>
            <a:r>
              <a:rPr lang="en-US" b="1" dirty="0"/>
              <a:t>EP = Erroneous Prediction</a:t>
            </a:r>
            <a:r>
              <a:rPr lang="en-US" dirty="0"/>
              <a:t> → Could lead to danger</a:t>
            </a:r>
          </a:p>
        </p:txBody>
      </p:sp>
      <p:sp>
        <p:nvSpPr>
          <p:cNvPr id="4" name="TextBox 3">
            <a:extLst>
              <a:ext uri="{FF2B5EF4-FFF2-40B4-BE49-F238E27FC236}">
                <a16:creationId xmlns:a16="http://schemas.microsoft.com/office/drawing/2014/main" id="{85FF1C83-4950-87C7-B564-20E685EBB8A0}"/>
              </a:ext>
            </a:extLst>
          </p:cNvPr>
          <p:cNvSpPr txBox="1"/>
          <p:nvPr/>
        </p:nvSpPr>
        <p:spPr>
          <a:xfrm>
            <a:off x="923511" y="1321356"/>
            <a:ext cx="6097712" cy="369332"/>
          </a:xfrm>
          <a:prstGeom prst="rect">
            <a:avLst/>
          </a:prstGeom>
          <a:noFill/>
        </p:spPr>
        <p:txBody>
          <a:bodyPr wrap="square">
            <a:spAutoFit/>
          </a:bodyPr>
          <a:lstStyle/>
          <a:p>
            <a:r>
              <a:rPr lang="en-US" dirty="0"/>
              <a:t>clinical judgment</a:t>
            </a:r>
          </a:p>
        </p:txBody>
      </p:sp>
    </p:spTree>
    <p:extLst>
      <p:ext uri="{BB962C8B-B14F-4D97-AF65-F5344CB8AC3E}">
        <p14:creationId xmlns:p14="http://schemas.microsoft.com/office/powerpoint/2010/main" val="35829195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11438</TotalTime>
  <Words>2479</Words>
  <Application>Microsoft Macintosh PowerPoint</Application>
  <PresentationFormat>Widescreen</PresentationFormat>
  <Paragraphs>271</Paragraphs>
  <Slides>33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Aptos</vt:lpstr>
      <vt:lpstr>Aptos Display</vt:lpstr>
      <vt:lpstr>Arial</vt:lpstr>
      <vt:lpstr>Helvetica</vt:lpstr>
      <vt:lpstr>Office Theme</vt:lpstr>
      <vt:lpstr>   Integration of clinical criteria into the training of deep models: Application to glucose prediction for diabetic people  </vt:lpstr>
      <vt:lpstr>blood glucose level negative feedback loop</vt:lpstr>
      <vt:lpstr>Problem &amp; Motivation</vt:lpstr>
      <vt:lpstr>gcMSE loss function</vt:lpstr>
      <vt:lpstr>PICA algorithm</vt:lpstr>
      <vt:lpstr>CG-EGA metric</vt:lpstr>
      <vt:lpstr>Point Error (P-EGA) </vt:lpstr>
      <vt:lpstr>Rate Error (R-EGA) </vt:lpstr>
      <vt:lpstr>The Final Score</vt:lpstr>
      <vt:lpstr>PowerPoint Presentation</vt:lpstr>
      <vt:lpstr>PowerPoint Presentation</vt:lpstr>
      <vt:lpstr>PowerPoint Presentation</vt:lpstr>
      <vt:lpstr>PowerPoint Presentation</vt:lpstr>
      <vt:lpstr>Coherent mean squared error </vt:lpstr>
      <vt:lpstr>PowerPoint Presentation</vt:lpstr>
      <vt:lpstr>PowerPoint Presentation</vt:lpstr>
      <vt:lpstr>PowerPoint Presentation</vt:lpstr>
      <vt:lpstr>PowerPoint Presentation</vt:lpstr>
      <vt:lpstr>Coherent mean squared glycemic error  </vt:lpstr>
      <vt:lpstr>P(g, ĝ): P-EGA region-based weight</vt:lpstr>
      <vt:lpstr>R(Δg, Δĝ): R-EGA region-based weight</vt:lpstr>
      <vt:lpstr>PowerPoint Presentation</vt:lpstr>
      <vt:lpstr>Simplified gcMSE equations:</vt:lpstr>
      <vt:lpstr>Balancing Accuracy and Clinical Safety</vt:lpstr>
      <vt:lpstr>PICA</vt:lpstr>
      <vt:lpstr>exponential smoothing</vt:lpstr>
      <vt:lpstr>PowerPoint Presentation</vt:lpstr>
      <vt:lpstr>Models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Pegah Khorasani (Student)</dc:creator>
  <cp:lastModifiedBy>Pegah Khorasani (Student)</cp:lastModifiedBy>
  <cp:revision>4</cp:revision>
  <dcterms:created xsi:type="dcterms:W3CDTF">2025-06-11T19:28:46Z</dcterms:created>
  <dcterms:modified xsi:type="dcterms:W3CDTF">2025-06-19T18:10:04Z</dcterms:modified>
</cp:coreProperties>
</file>

<file path=docProps/thumbnail.jpeg>
</file>